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0" r:id="rId2"/>
  </p:sldMasterIdLst>
  <p:notesMasterIdLst>
    <p:notesMasterId r:id="rId15"/>
  </p:notesMasterIdLst>
  <p:sldIdLst>
    <p:sldId id="267" r:id="rId3"/>
    <p:sldId id="266" r:id="rId4"/>
    <p:sldId id="268" r:id="rId5"/>
    <p:sldId id="269" r:id="rId6"/>
    <p:sldId id="270" r:id="rId7"/>
    <p:sldId id="281" r:id="rId8"/>
    <p:sldId id="280" r:id="rId9"/>
    <p:sldId id="271" r:id="rId10"/>
    <p:sldId id="275" r:id="rId11"/>
    <p:sldId id="276" r:id="rId12"/>
    <p:sldId id="277" r:id="rId13"/>
    <p:sldId id="282"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663C00"/>
    <a:srgbClr val="B129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48934" autoAdjust="0"/>
  </p:normalViewPr>
  <p:slideViewPr>
    <p:cSldViewPr>
      <p:cViewPr varScale="1">
        <p:scale>
          <a:sx n="86" d="100"/>
          <a:sy n="86" d="100"/>
        </p:scale>
        <p:origin x="1382"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55E78E-8848-4CF9-8290-932C9F7FBE44}" type="datetimeFigureOut">
              <a:rPr lang="en-US" smtClean="0"/>
              <a:t>5/1/2020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76794-6F6C-42CA-AC90-9EA07C110CD4}" type="slidenum">
              <a:rPr lang="en-US" smtClean="0"/>
              <a:t>‹#›</a:t>
            </a:fld>
            <a:endParaRPr lang="en-US"/>
          </a:p>
        </p:txBody>
      </p:sp>
    </p:spTree>
    <p:extLst>
      <p:ext uri="{BB962C8B-B14F-4D97-AF65-F5344CB8AC3E}">
        <p14:creationId xmlns:p14="http://schemas.microsoft.com/office/powerpoint/2010/main" val="2028541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6319" y="802299"/>
            <a:ext cx="5618515" cy="2541431"/>
          </a:xfrm>
        </p:spPr>
        <p:txBody>
          <a:bodyPr bIns="0" anchor="b">
            <a:normAutofit/>
          </a:bodyPr>
          <a:lstStyle>
            <a:lvl1pPr algn="l">
              <a:defRPr sz="5400"/>
            </a:lvl1pPr>
          </a:lstStyle>
          <a:p>
            <a:r>
              <a:rPr lang="en-US"/>
              <a:t>Click to edit Master title style</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EF05EF-6168-407F-8025-E41839E12504}" type="datetimeFigureOut">
              <a:rPr lang="en-US" smtClean="0"/>
              <a:pPr/>
              <a:t>5/1/2020</a:t>
            </a:fld>
            <a:endParaRPr lang="en-US"/>
          </a:p>
        </p:txBody>
      </p:sp>
      <p:sp>
        <p:nvSpPr>
          <p:cNvPr id="5" name="Footer Placeholder 4"/>
          <p:cNvSpPr>
            <a:spLocks noGrp="1"/>
          </p:cNvSpPr>
          <p:nvPr>
            <p:ph type="ftr" sz="quarter" idx="11"/>
          </p:nvPr>
        </p:nvSpPr>
        <p:spPr>
          <a:xfrm>
            <a:off x="2396319" y="329308"/>
            <a:ext cx="3086292" cy="309201"/>
          </a:xfrm>
        </p:spPr>
        <p:txBody>
          <a:bodyPr/>
          <a:lstStyle/>
          <a:p>
            <a:endParaRPr lang="en-US"/>
          </a:p>
        </p:txBody>
      </p:sp>
      <p:sp>
        <p:nvSpPr>
          <p:cNvPr id="6" name="Slide Number Placeholder 5"/>
          <p:cNvSpPr>
            <a:spLocks noGrp="1"/>
          </p:cNvSpPr>
          <p:nvPr>
            <p:ph type="sldNum" sz="quarter" idx="12"/>
          </p:nvPr>
        </p:nvSpPr>
        <p:spPr>
          <a:xfrm>
            <a:off x="1434703" y="798973"/>
            <a:ext cx="802005" cy="503578"/>
          </a:xfrm>
        </p:spPr>
        <p:txBody>
          <a:bodyPr/>
          <a:lstStyle/>
          <a:p>
            <a:fld id="{FA1C692C-4F2D-45F6-A9A8-8A3A8FE27806}" type="slidenum">
              <a:rPr lang="en-US" smtClean="0"/>
              <a:pPr/>
              <a:t>‹#›</a:t>
            </a:fld>
            <a:endParaRPr lang="en-US"/>
          </a:p>
        </p:txBody>
      </p:sp>
      <p:cxnSp>
        <p:nvCxnSpPr>
          <p:cNvPr id="15" name="Straight Connector 14"/>
          <p:cNvCxnSpPr/>
          <p:nvPr/>
        </p:nvCxnSpPr>
        <p:spPr>
          <a:xfrm>
            <a:off x="2396319" y="3528542"/>
            <a:ext cx="561851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02948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EF05EF-6168-407F-8025-E41839E12504}" type="datetimeFigureOut">
              <a:rPr lang="en-US" smtClean="0"/>
              <a:pPr/>
              <a:t>5/1/2020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1C692C-4F2D-45F6-A9A8-8A3A8FE27806}" type="slidenum">
              <a:rPr lang="en-US" smtClean="0"/>
              <a:pPr/>
              <a:t>‹#›</a:t>
            </a:fld>
            <a:endParaRPr lang="en-US"/>
          </a:p>
        </p:txBody>
      </p:sp>
    </p:spTree>
    <p:extLst>
      <p:ext uri="{BB962C8B-B14F-4D97-AF65-F5344CB8AC3E}">
        <p14:creationId xmlns:p14="http://schemas.microsoft.com/office/powerpoint/2010/main" val="2386780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EF05EF-6168-407F-8025-E41839E12504}" type="datetimeFigureOut">
              <a:rPr lang="en-US" smtClean="0"/>
              <a:pPr/>
              <a:t>5/1/2020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1C692C-4F2D-45F6-A9A8-8A3A8FE27806}" type="slidenum">
              <a:rPr lang="en-US" smtClean="0"/>
              <a:pPr/>
              <a:t>‹#›</a:t>
            </a:fld>
            <a:endParaRPr lang="en-US"/>
          </a:p>
        </p:txBody>
      </p:sp>
      <p:cxnSp>
        <p:nvCxnSpPr>
          <p:cNvPr id="15" name="Straight Connector 14"/>
          <p:cNvCxnSpPr/>
          <p:nvPr/>
        </p:nvCxnSpPr>
        <p:spPr>
          <a:xfrm>
            <a:off x="6918028" y="798974"/>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8993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EF05EF-6168-407F-8025-E41839E12504}" type="datetimeFigureOut">
              <a:rPr lang="en-US" smtClean="0"/>
              <a:pPr/>
              <a:t>5/1/2020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1C692C-4F2D-45F6-A9A8-8A3A8FE27806}" type="slidenum">
              <a:rPr lang="en-US" smtClean="0"/>
              <a:pPr/>
              <a:t>‹#›</a:t>
            </a:fld>
            <a:endParaRPr lang="en-US"/>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27853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3491" y="1756130"/>
            <a:ext cx="5617002" cy="1887950"/>
          </a:xfrm>
        </p:spPr>
        <p:txBody>
          <a:bodyPr anchor="b">
            <a:normAutofit/>
          </a:bodyPr>
          <a:lstStyle>
            <a:lvl1pPr algn="l">
              <a:defRPr sz="3200"/>
            </a:lvl1pPr>
          </a:lstStyle>
          <a:p>
            <a:r>
              <a:rPr lang="en-US"/>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EF05EF-6168-407F-8025-E41839E12504}" type="datetimeFigureOut">
              <a:rPr lang="en-US" smtClean="0"/>
              <a:pPr/>
              <a:t>5/1/2020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1C692C-4F2D-45F6-A9A8-8A3A8FE27806}" type="slidenum">
              <a:rPr lang="en-US" smtClean="0"/>
              <a:pPr/>
              <a:t>‹#›</a:t>
            </a:fld>
            <a:endParaRPr lang="en-US"/>
          </a:p>
        </p:txBody>
      </p:sp>
      <p:cxnSp>
        <p:nvCxnSpPr>
          <p:cNvPr id="15" name="Straight Connector 14"/>
          <p:cNvCxnSpPr/>
          <p:nvPr/>
        </p:nvCxnSpPr>
        <p:spPr>
          <a:xfrm>
            <a:off x="1443491" y="3804985"/>
            <a:ext cx="56170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2084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3491" y="804890"/>
            <a:ext cx="6571343"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EF05EF-6168-407F-8025-E41839E12504}" type="datetimeFigureOut">
              <a:rPr lang="en-US" smtClean="0"/>
              <a:pPr/>
              <a:t>5/1/2020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1C692C-4F2D-45F6-A9A8-8A3A8FE27806}" type="slidenum">
              <a:rPr lang="en-US" smtClean="0"/>
              <a:pPr/>
              <a:t>‹#›</a:t>
            </a:fld>
            <a:endParaRPr lang="en-US"/>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15693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36" name="Straight Connector 35"/>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1443491" y="2824270"/>
            <a:ext cx="3125766"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889182" y="2821491"/>
            <a:ext cx="31256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EF05EF-6168-407F-8025-E41839E12504}" type="datetimeFigureOut">
              <a:rPr lang="en-US" smtClean="0"/>
              <a:pPr/>
              <a:t>5/1/2020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1C692C-4F2D-45F6-A9A8-8A3A8FE27806}" type="slidenum">
              <a:rPr lang="en-US" smtClean="0"/>
              <a:pPr/>
              <a:t>‹#›</a:t>
            </a:fld>
            <a:endParaRPr lang="en-US"/>
          </a:p>
        </p:txBody>
      </p:sp>
    </p:spTree>
    <p:extLst>
      <p:ext uri="{BB962C8B-B14F-4D97-AF65-F5344CB8AC3E}">
        <p14:creationId xmlns:p14="http://schemas.microsoft.com/office/powerpoint/2010/main" val="2629499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2" name="Straight Connector 31"/>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EF05EF-6168-407F-8025-E41839E12504}" type="datetimeFigureOut">
              <a:rPr lang="en-US" smtClean="0"/>
              <a:pPr/>
              <a:t>5/1/2020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1C692C-4F2D-45F6-A9A8-8A3A8FE27806}" type="slidenum">
              <a:rPr lang="en-US" smtClean="0"/>
              <a:pPr/>
              <a:t>‹#›</a:t>
            </a:fld>
            <a:endParaRPr lang="en-US"/>
          </a:p>
        </p:txBody>
      </p:sp>
    </p:spTree>
    <p:extLst>
      <p:ext uri="{BB962C8B-B14F-4D97-AF65-F5344CB8AC3E}">
        <p14:creationId xmlns:p14="http://schemas.microsoft.com/office/powerpoint/2010/main" val="33494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EF05EF-6168-407F-8025-E41839E12504}" type="datetimeFigureOut">
              <a:rPr lang="en-US" smtClean="0"/>
              <a:pPr/>
              <a:t>5/1/2020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1C692C-4F2D-45F6-A9A8-8A3A8FE27806}" type="slidenum">
              <a:rPr lang="en-US" smtClean="0"/>
              <a:pPr/>
              <a:t>‹#›</a:t>
            </a:fld>
            <a:endParaRPr lang="en-US"/>
          </a:p>
        </p:txBody>
      </p:sp>
    </p:spTree>
    <p:extLst>
      <p:ext uri="{BB962C8B-B14F-4D97-AF65-F5344CB8AC3E}">
        <p14:creationId xmlns:p14="http://schemas.microsoft.com/office/powerpoint/2010/main" val="3899859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39042" y="798973"/>
            <a:ext cx="2425950"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5EF05EF-6168-407F-8025-E41839E12504}" type="datetimeFigureOut">
              <a:rPr lang="en-US" smtClean="0"/>
              <a:pPr/>
              <a:t>5/1/2020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1C692C-4F2D-45F6-A9A8-8A3A8FE27806}" type="slidenum">
              <a:rPr lang="en-US" smtClean="0"/>
              <a:pPr/>
              <a:t>‹#›</a:t>
            </a:fld>
            <a:endParaRPr lang="en-US"/>
          </a:p>
        </p:txBody>
      </p:sp>
      <p:cxnSp>
        <p:nvCxnSpPr>
          <p:cNvPr id="17" name="Straight Connector 16"/>
          <p:cNvCxnSpPr/>
          <p:nvPr/>
        </p:nvCxnSpPr>
        <p:spPr>
          <a:xfrm>
            <a:off x="1441748" y="3205491"/>
            <a:ext cx="242327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60349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3" name="Group 12"/>
          <p:cNvGrpSpPr/>
          <p:nvPr/>
        </p:nvGrpSpPr>
        <p:grpSpPr>
          <a:xfrm>
            <a:off x="4996501" y="482171"/>
            <a:ext cx="3511387" cy="5149101"/>
            <a:chOff x="6852919" y="583365"/>
            <a:chExt cx="4681849" cy="5181928"/>
          </a:xfrm>
        </p:grpSpPr>
        <p:sp>
          <p:nvSpPr>
            <p:cNvPr id="14" name="Rectangle 13"/>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44148" y="1129513"/>
            <a:ext cx="3244935"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1436664" y="5469857"/>
            <a:ext cx="3252420" cy="320123"/>
          </a:xfrm>
        </p:spPr>
        <p:txBody>
          <a:bodyPr/>
          <a:lstStyle>
            <a:lvl1pPr algn="l">
              <a:defRPr/>
            </a:lvl1pPr>
          </a:lstStyle>
          <a:p>
            <a:fld id="{F5EF05EF-6168-407F-8025-E41839E12504}" type="datetimeFigureOut">
              <a:rPr lang="en-US" smtClean="0"/>
              <a:pPr/>
              <a:t>5/1/2020</a:t>
            </a:fld>
            <a:endParaRPr lang="en-US"/>
          </a:p>
        </p:txBody>
      </p:sp>
      <p:sp>
        <p:nvSpPr>
          <p:cNvPr id="6" name="Footer Placeholder 5"/>
          <p:cNvSpPr>
            <a:spLocks noGrp="1"/>
          </p:cNvSpPr>
          <p:nvPr>
            <p:ph type="ftr" sz="quarter" idx="11"/>
          </p:nvPr>
        </p:nvSpPr>
        <p:spPr>
          <a:xfrm>
            <a:off x="1437530" y="318641"/>
            <a:ext cx="3251553" cy="320931"/>
          </a:xfrm>
        </p:spPr>
        <p:txBody>
          <a:bodyPr/>
          <a:lstStyle/>
          <a:p>
            <a:endParaRPr lang="en-US"/>
          </a:p>
        </p:txBody>
      </p:sp>
      <p:sp>
        <p:nvSpPr>
          <p:cNvPr id="7" name="Slide Number Placeholder 6"/>
          <p:cNvSpPr>
            <a:spLocks noGrp="1"/>
          </p:cNvSpPr>
          <p:nvPr>
            <p:ph type="sldNum" sz="quarter" idx="12"/>
          </p:nvPr>
        </p:nvSpPr>
        <p:spPr/>
        <p:txBody>
          <a:bodyPr/>
          <a:lstStyle/>
          <a:p>
            <a:fld id="{FA1C692C-4F2D-45F6-A9A8-8A3A8FE27806}" type="slidenum">
              <a:rPr lang="en-US" smtClean="0"/>
              <a:pPr/>
              <a:t>‹#›</a:t>
            </a:fld>
            <a:endParaRPr lang="en-US"/>
          </a:p>
        </p:txBody>
      </p:sp>
      <p:cxnSp>
        <p:nvCxnSpPr>
          <p:cNvPr id="31" name="Straight Connector 30"/>
          <p:cNvCxnSpPr/>
          <p:nvPr/>
        </p:nvCxnSpPr>
        <p:spPr>
          <a:xfrm>
            <a:off x="1441281" y="3143605"/>
            <a:ext cx="324201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83301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079520"/>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l="12500" t="1538" r="12500" b="-1538"/>
          <a:stretch/>
        </p:blipFill>
        <p:spPr>
          <a:xfrm>
            <a:off x="-1" y="6095253"/>
            <a:ext cx="9144001" cy="774727"/>
          </a:xfrm>
          <a:prstGeom prst="rect">
            <a:avLst/>
          </a:prstGeom>
        </p:spPr>
      </p:pic>
      <p:cxnSp>
        <p:nvCxnSpPr>
          <p:cNvPr id="13" name="Straight Connector 12"/>
          <p:cNvCxnSpPr/>
          <p:nvPr/>
        </p:nvCxnSpPr>
        <p:spPr>
          <a:xfrm>
            <a:off x="0" y="6101127"/>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491" y="804520"/>
            <a:ext cx="6571343"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43491" y="2015733"/>
            <a:ext cx="6571343"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F5EF05EF-6168-407F-8025-E41839E12504}" type="datetimeFigureOut">
              <a:rPr lang="en-US" smtClean="0"/>
              <a:pPr/>
              <a:t>5/1/2020</a:t>
            </a:fld>
            <a:endParaRPr lang="en-US"/>
          </a:p>
        </p:txBody>
      </p:sp>
      <p:sp>
        <p:nvSpPr>
          <p:cNvPr id="5" name="Footer Placeholder 4"/>
          <p:cNvSpPr>
            <a:spLocks noGrp="1"/>
          </p:cNvSpPr>
          <p:nvPr>
            <p:ph type="ftr" sz="quarter" idx="3"/>
          </p:nvPr>
        </p:nvSpPr>
        <p:spPr>
          <a:xfrm>
            <a:off x="1443491" y="329308"/>
            <a:ext cx="403400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fld id="{FA1C692C-4F2D-45F6-A9A8-8A3A8FE27806}" type="slidenum">
              <a:rPr lang="en-US" smtClean="0"/>
              <a:pPr/>
              <a:t>‹#›</a:t>
            </a:fld>
            <a:endParaRPr lang="en-US"/>
          </a:p>
        </p:txBody>
      </p:sp>
    </p:spTree>
    <p:extLst>
      <p:ext uri="{BB962C8B-B14F-4D97-AF65-F5344CB8AC3E}">
        <p14:creationId xmlns:p14="http://schemas.microsoft.com/office/powerpoint/2010/main" val="759183723"/>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6858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omofreakshow.com/sassmain/wp-content/uploads/2012/04/ftl-fairy-tales-book.jpeg">
            <a:extLst>
              <a:ext uri="{FF2B5EF4-FFF2-40B4-BE49-F238E27FC236}">
                <a16:creationId xmlns:a16="http://schemas.microsoft.com/office/drawing/2014/main" id="{9B60AC48-4E70-4D30-AC93-A4361B132D7E}"/>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730" b="99270" l="3053" r="99237"/>
                    </a14:imgEffect>
                  </a14:imgLayer>
                </a14:imgProps>
              </a:ext>
              <a:ext uri="{28A0092B-C50C-407E-A947-70E740481C1C}">
                <a14:useLocalDpi xmlns:a14="http://schemas.microsoft.com/office/drawing/2010/main" val="0"/>
              </a:ext>
            </a:extLst>
          </a:blip>
          <a:srcRect/>
          <a:stretch>
            <a:fillRect/>
          </a:stretch>
        </p:blipFill>
        <p:spPr bwMode="auto">
          <a:xfrm>
            <a:off x="1274724" y="-495738"/>
            <a:ext cx="7505704" cy="78494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Goldilocks and the Three Bears">
            <a:extLst>
              <a:ext uri="{FF2B5EF4-FFF2-40B4-BE49-F238E27FC236}">
                <a16:creationId xmlns:a16="http://schemas.microsoft.com/office/drawing/2014/main" id="{D6A2E2D6-C27A-45DA-B9A8-19E6E6135DC9}"/>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71" b="3489"/>
          <a:stretch/>
        </p:blipFill>
        <p:spPr bwMode="auto">
          <a:xfrm>
            <a:off x="3116523" y="1268760"/>
            <a:ext cx="3921192" cy="31492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ext Box 1485">
            <a:extLst>
              <a:ext uri="{FF2B5EF4-FFF2-40B4-BE49-F238E27FC236}">
                <a16:creationId xmlns:a16="http://schemas.microsoft.com/office/drawing/2014/main" id="{4757A7B5-949C-4E39-A298-4FFB22FB99CE}"/>
              </a:ext>
            </a:extLst>
          </p:cNvPr>
          <p:cNvSpPr txBox="1"/>
          <p:nvPr/>
        </p:nvSpPr>
        <p:spPr>
          <a:xfrm>
            <a:off x="3011352" y="4241464"/>
            <a:ext cx="4032448" cy="997940"/>
          </a:xfrm>
          <a:prstGeom prst="rect">
            <a:avLst/>
          </a:prstGeom>
          <a:noFill/>
          <a:ln>
            <a:noFill/>
          </a:ln>
          <a:effectLst>
            <a:glow rad="139700">
              <a:schemeClr val="accent2">
                <a:satMod val="175000"/>
                <a:alpha val="40000"/>
              </a:schemeClr>
            </a:glow>
            <a:outerShdw blurRad="152400" dist="317500" dir="5400000" sx="90000" sy="-19000" rotWithShape="0">
              <a:prstClr val="black">
                <a:alpha val="15000"/>
              </a:prstClr>
            </a:outerShdw>
          </a:effectLst>
        </p:spPr>
        <p:txBody>
          <a:bodyPr rot="0" spcFirstLastPara="0" vert="horz" wrap="square" lIns="91440" tIns="45720" rIns="91440" bIns="45720" numCol="1" spcCol="0" rtlCol="0" fromWordArt="0" anchor="t" anchorCtr="0" forceAA="0" compatLnSpc="1">
            <a:prstTxWarp prst="textNoShape">
              <a:avLst/>
            </a:prstTxWarp>
            <a:noAutofit/>
            <a:scene3d>
              <a:camera prst="orthographicFront"/>
              <a:lightRig rig="harsh" dir="t"/>
            </a:scene3d>
            <a:sp3d extrusionH="57150" prstMaterial="matte">
              <a:bevelT w="63500" h="12700" prst="angle"/>
              <a:contourClr>
                <a:schemeClr val="bg1">
                  <a:lumMod val="65000"/>
                </a:schemeClr>
              </a:contourClr>
            </a:sp3d>
          </a:bodyPr>
          <a:lstStyle/>
          <a:p>
            <a:pPr algn="ctr">
              <a:lnSpc>
                <a:spcPct val="107000"/>
              </a:lnSpc>
              <a:spcAft>
                <a:spcPts val="800"/>
              </a:spcAft>
            </a:pPr>
            <a:r>
              <a:rPr lang="el-CY" sz="3200" b="1" dirty="0">
                <a:ln w="6731" cap="flat" cmpd="sng" algn="ctr">
                  <a:solidFill>
                    <a:srgbClr val="FFFFFF"/>
                  </a:solidFill>
                  <a:prstDash val="solid"/>
                  <a:round/>
                </a:ln>
                <a:solidFill>
                  <a:srgbClr val="FFFF99"/>
                </a:solidFill>
                <a:effectLst>
                  <a:outerShdw dist="38100" dir="2700000" algn="bl">
                    <a:schemeClr val="accent5"/>
                  </a:outerShdw>
                </a:effectLst>
                <a:latin typeface="Arial" panose="020B0604020202020204" pitchFamily="34" charset="0"/>
                <a:ea typeface="Calibri" panose="020F0502020204030204" pitchFamily="34" charset="0"/>
                <a:cs typeface="Times New Roman" panose="02020603050405020304" pitchFamily="18" charset="0"/>
              </a:rPr>
              <a:t>Η Χρυσομαλλούσα και τα τρία αρκουδάκια</a:t>
            </a:r>
            <a:endParaRPr lang="el-CY" sz="1050" dirty="0">
              <a:solidFill>
                <a:srgbClr val="FFFF99"/>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15769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199"/>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853461" y="1683913"/>
            <a:ext cx="3341226" cy="646331"/>
          </a:xfrm>
          <a:prstGeom prst="rect">
            <a:avLst/>
          </a:prstGeom>
          <a:noFill/>
        </p:spPr>
        <p:txBody>
          <a:bodyPr wrap="square" rtlCol="0">
            <a:spAutoFit/>
          </a:bodyPr>
          <a:lstStyle/>
          <a:p>
            <a:br>
              <a:rPr lang="el-GR" dirty="0"/>
            </a:br>
            <a:endParaRPr lang="el-CY" dirty="0"/>
          </a:p>
        </p:txBody>
      </p:sp>
      <p:pic>
        <p:nvPicPr>
          <p:cNvPr id="17410" name="Picture 2" descr="Goldilocks and the Three Bears 9">
            <a:extLst>
              <a:ext uri="{FF2B5EF4-FFF2-40B4-BE49-F238E27FC236}">
                <a16:creationId xmlns:a16="http://schemas.microsoft.com/office/drawing/2014/main" id="{4C05D4AD-1664-47B3-8553-521F3EBBDEA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7077"/>
          <a:stretch/>
        </p:blipFill>
        <p:spPr bwMode="auto">
          <a:xfrm rot="216401">
            <a:off x="4565108" y="1254171"/>
            <a:ext cx="4019947" cy="43496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939089E-14B0-4884-BC67-1D3BB4AD48AC}"/>
              </a:ext>
            </a:extLst>
          </p:cNvPr>
          <p:cNvSpPr txBox="1"/>
          <p:nvPr/>
        </p:nvSpPr>
        <p:spPr>
          <a:xfrm rot="200132">
            <a:off x="607038" y="1020723"/>
            <a:ext cx="3965633" cy="3970318"/>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Την άλλη μέρα η Χρυσομαλλούσα πήγε με τη μητέρα της επίσκεψη στο σπίτι των αρκούδων.  Τους πήραν και μια </a:t>
            </a:r>
            <a:r>
              <a:rPr lang="el-GR" b="1" dirty="0">
                <a:latin typeface="Arial" panose="020B0604020202020204" pitchFamily="34" charset="0"/>
                <a:cs typeface="Arial" panose="020B0604020202020204" pitchFamily="34" charset="0"/>
              </a:rPr>
              <a:t>νόστιμη μηλόπιτα</a:t>
            </a:r>
            <a:r>
              <a:rPr lang="el-GR" dirty="0">
                <a:latin typeface="Arial" panose="020B0604020202020204" pitchFamily="34" charset="0"/>
                <a:cs typeface="Arial" panose="020B0604020202020204" pitchFamily="34" charset="0"/>
              </a:rPr>
              <a:t>. Η Χρυσομαλλούσα ζήτησε συγγνώμη για τις ζημιές που έκανε και που έφυγε σαν κυνηγημένη, χωρίς να τους ευχαριστήσει.   Τα τρία αρκουδάκια όχι μόνο την συγχωρέσαν αλλά της ζήτησαν να γίνουν φίλοι και να τα επισκέπτεται συχνά.  </a:t>
            </a:r>
          </a:p>
          <a:p>
            <a:r>
              <a:rPr lang="el-GR">
                <a:latin typeface="Arial" panose="020B0604020202020204" pitchFamily="34" charset="0"/>
                <a:cs typeface="Arial" panose="020B0604020202020204" pitchFamily="34" charset="0"/>
              </a:rPr>
              <a:t>Και έζησαν </a:t>
            </a:r>
            <a:r>
              <a:rPr lang="el-GR" dirty="0">
                <a:latin typeface="Arial" panose="020B0604020202020204" pitchFamily="34" charset="0"/>
                <a:cs typeface="Arial" panose="020B0604020202020204" pitchFamily="34" charset="0"/>
              </a:rPr>
              <a:t>αυτοί καλά και εμείς καλύτερα!</a:t>
            </a:r>
            <a:endParaRPr lang="el-CY"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172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07" y="-1"/>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796445" y="2648920"/>
            <a:ext cx="7384701" cy="646331"/>
          </a:xfrm>
          <a:prstGeom prst="rect">
            <a:avLst/>
          </a:prstGeom>
          <a:noFill/>
        </p:spPr>
        <p:txBody>
          <a:bodyPr wrap="square" rtlCol="0">
            <a:spAutoFit/>
          </a:bodyPr>
          <a:lstStyle/>
          <a:p>
            <a:br>
              <a:rPr lang="el-GR" dirty="0"/>
            </a:br>
            <a:endParaRPr lang="el-CY" dirty="0"/>
          </a:p>
        </p:txBody>
      </p:sp>
      <p:pic>
        <p:nvPicPr>
          <p:cNvPr id="16386" name="Picture 2" descr="Image result for ÎºÎ±Î¹ Î¶Î·ÏÎ±Î½ Î±ÏÏÎ¿Î¹ ÎºÎ±Î»Î± ÎºÎ¹ ÎµÎ¼ÎµÎ¹Ï ÎºÎ±Î»ÏÏÎµÏÎ±">
            <a:extLst>
              <a:ext uri="{FF2B5EF4-FFF2-40B4-BE49-F238E27FC236}">
                <a16:creationId xmlns:a16="http://schemas.microsoft.com/office/drawing/2014/main" id="{AAEE8214-EA25-4A7D-928A-A0EA25069B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53"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496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07" y="-1"/>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853461" y="1683913"/>
            <a:ext cx="3341226" cy="646331"/>
          </a:xfrm>
          <a:prstGeom prst="rect">
            <a:avLst/>
          </a:prstGeom>
          <a:noFill/>
        </p:spPr>
        <p:txBody>
          <a:bodyPr wrap="square" rtlCol="0">
            <a:spAutoFit/>
          </a:bodyPr>
          <a:lstStyle/>
          <a:p>
            <a:br>
              <a:rPr lang="el-GR" dirty="0"/>
            </a:br>
            <a:endParaRPr lang="el-CY" dirty="0"/>
          </a:p>
        </p:txBody>
      </p:sp>
      <p:pic>
        <p:nvPicPr>
          <p:cNvPr id="25602" name="Picture 2" descr="Image result for ÏÎµÎ»Î¿Ï">
            <a:extLst>
              <a:ext uri="{FF2B5EF4-FFF2-40B4-BE49-F238E27FC236}">
                <a16:creationId xmlns:a16="http://schemas.microsoft.com/office/drawing/2014/main" id="{040DEF0F-1D37-4DE5-8173-512F81BF87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74104">
            <a:off x="449863" y="907810"/>
            <a:ext cx="8317701" cy="4808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57819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08" y="-1"/>
            <a:ext cx="9369628" cy="636367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18355449-86F1-4A0D-B1ED-C96F902914DC}"/>
              </a:ext>
            </a:extLst>
          </p:cNvPr>
          <p:cNvPicPr>
            <a:picLocks noChangeAspect="1"/>
          </p:cNvPicPr>
          <p:nvPr/>
        </p:nvPicPr>
        <p:blipFill>
          <a:blip r:embed="rId3"/>
          <a:stretch>
            <a:fillRect/>
          </a:stretch>
        </p:blipFill>
        <p:spPr>
          <a:xfrm>
            <a:off x="4860033" y="1412776"/>
            <a:ext cx="3536032" cy="4361882"/>
          </a:xfrm>
          <a:prstGeom prst="rect">
            <a:avLst/>
          </a:prstGeom>
          <a:ln>
            <a:noFill/>
          </a:ln>
          <a:effectLst>
            <a:softEdge rad="112500"/>
          </a:effec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627347" y="818607"/>
            <a:ext cx="4148496" cy="5078313"/>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Μια φορά κι έναν καιρό ζούσε ένα μικρό κοριτσάκι που είχε μακριά κατάξανθα μαλλιά και το όνομά της ήταν Χρυσομαλλούσα</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 Ζούσε σε ένα μικρό σπιτάκι μαζί με την οικογένειά της μέσα στο δάσος.</a:t>
            </a:r>
            <a:br>
              <a:rPr lang="el-GR" dirty="0">
                <a:latin typeface="Arial" panose="020B0604020202020204" pitchFamily="34" charset="0"/>
                <a:cs typeface="Arial" panose="020B0604020202020204" pitchFamily="34" charset="0"/>
              </a:rPr>
            </a:br>
            <a:r>
              <a:rPr lang="el-GR" dirty="0">
                <a:latin typeface="Arial" panose="020B0604020202020204" pitchFamily="34" charset="0"/>
                <a:cs typeface="Arial" panose="020B0604020202020204" pitchFamily="34" charset="0"/>
              </a:rPr>
              <a:t>Μια </a:t>
            </a:r>
            <a:r>
              <a:rPr lang="el-GR" b="1" dirty="0">
                <a:latin typeface="Arial" panose="020B0604020202020204" pitchFamily="34" charset="0"/>
                <a:cs typeface="Arial" panose="020B0604020202020204" pitchFamily="34" charset="0"/>
              </a:rPr>
              <a:t>φωτεινή, ηλιόλουστη</a:t>
            </a:r>
            <a:r>
              <a:rPr lang="el-GR" dirty="0">
                <a:latin typeface="Arial" panose="020B0604020202020204" pitchFamily="34" charset="0"/>
                <a:cs typeface="Arial" panose="020B0604020202020204" pitchFamily="34" charset="0"/>
              </a:rPr>
              <a:t> μέρα, ενώ έπαιζε στο δάσος, βρέθηκε ξαφνικά μπροστά της ένα μικρό</a:t>
            </a:r>
            <a:r>
              <a:rPr lang="en-US" dirty="0">
                <a:latin typeface="Arial" panose="020B0604020202020204" pitchFamily="34" charset="0"/>
                <a:cs typeface="Arial" panose="020B0604020202020204" pitchFamily="34" charset="0"/>
              </a:rPr>
              <a:t>,</a:t>
            </a:r>
            <a:r>
              <a:rPr lang="el-GR" dirty="0">
                <a:latin typeface="Arial" panose="020B0604020202020204" pitchFamily="34" charset="0"/>
                <a:cs typeface="Arial" panose="020B0604020202020204" pitchFamily="34" charset="0"/>
              </a:rPr>
              <a:t> χνουδωτό λαγουδάκι και άρχισε να το </a:t>
            </a:r>
            <a:r>
              <a:rPr lang="el-GR" b="1" dirty="0">
                <a:highlight>
                  <a:srgbClr val="FFFF00"/>
                </a:highlight>
                <a:latin typeface="Arial" panose="020B0604020202020204" pitchFamily="34" charset="0"/>
                <a:cs typeface="Arial" panose="020B0604020202020204" pitchFamily="34" charset="0"/>
              </a:rPr>
              <a:t>χαϊδεύει</a:t>
            </a:r>
            <a:r>
              <a:rPr lang="el-GR" dirty="0">
                <a:highlight>
                  <a:srgbClr val="FFFF00"/>
                </a:highlight>
                <a:latin typeface="Arial" panose="020B0604020202020204" pitchFamily="34" charset="0"/>
                <a:cs typeface="Arial" panose="020B0604020202020204" pitchFamily="34" charset="0"/>
              </a:rPr>
              <a:t>.</a:t>
            </a:r>
            <a:r>
              <a:rPr lang="el-GR" dirty="0">
                <a:latin typeface="Arial" panose="020B0604020202020204" pitchFamily="34" charset="0"/>
                <a:cs typeface="Arial" panose="020B0604020202020204" pitchFamily="34" charset="0"/>
              </a:rPr>
              <a:t> Τότε το λαγουδάκι άρχισε να τρέχει και η Χρυσομαλλούσα άρχισε να το κυνηγά. Ξαφνικά κατάλαβε ότι χάθηκε</a:t>
            </a:r>
            <a:r>
              <a:rPr lang="en-US" dirty="0">
                <a:latin typeface="Arial" panose="020B0604020202020204" pitchFamily="34" charset="0"/>
                <a:cs typeface="Arial" panose="020B0604020202020204" pitchFamily="34" charset="0"/>
              </a:rPr>
              <a:t>.</a:t>
            </a:r>
            <a:r>
              <a:rPr lang="el-GR"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K</a:t>
            </a:r>
            <a:r>
              <a:rPr lang="el-GR" dirty="0">
                <a:latin typeface="Arial" panose="020B0604020202020204" pitchFamily="34" charset="0"/>
                <a:cs typeface="Arial" panose="020B0604020202020204" pitchFamily="34" charset="0"/>
              </a:rPr>
              <a:t>αθώς περιπλανιόταν, </a:t>
            </a:r>
            <a:r>
              <a:rPr lang="el-GR" b="1" dirty="0">
                <a:highlight>
                  <a:srgbClr val="FF00FF"/>
                </a:highlight>
                <a:latin typeface="Arial" panose="020B0604020202020204" pitchFamily="34" charset="0"/>
                <a:cs typeface="Arial" panose="020B0604020202020204" pitchFamily="34" charset="0"/>
              </a:rPr>
              <a:t>άκουγε</a:t>
            </a:r>
            <a:r>
              <a:rPr lang="el-GR" dirty="0">
                <a:latin typeface="Arial" panose="020B0604020202020204" pitchFamily="34" charset="0"/>
                <a:cs typeface="Arial" panose="020B0604020202020204" pitchFamily="34" charset="0"/>
              </a:rPr>
              <a:t> τα τιτιβίσματα των πουλιών</a:t>
            </a:r>
            <a:r>
              <a:rPr lang="en-US" dirty="0">
                <a:latin typeface="Arial" panose="020B0604020202020204" pitchFamily="34" charset="0"/>
                <a:cs typeface="Arial" panose="020B0604020202020204" pitchFamily="34" charset="0"/>
              </a:rPr>
              <a:t>, </a:t>
            </a:r>
            <a:r>
              <a:rPr lang="el-GR" b="1" dirty="0">
                <a:highlight>
                  <a:srgbClr val="FF0000"/>
                </a:highlight>
                <a:latin typeface="Arial" panose="020B0604020202020204" pitchFamily="34" charset="0"/>
                <a:cs typeface="Arial" panose="020B0604020202020204" pitchFamily="34" charset="0"/>
              </a:rPr>
              <a:t>μύριζε</a:t>
            </a:r>
            <a:r>
              <a:rPr lang="el-GR" dirty="0">
                <a:highlight>
                  <a:srgbClr val="FF0000"/>
                </a:highlight>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τα ευωδιαστά λουλούδια</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και</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άρχισε να </a:t>
            </a:r>
            <a:r>
              <a:rPr lang="el-GR" b="1" dirty="0">
                <a:highlight>
                  <a:srgbClr val="00FF00"/>
                </a:highlight>
                <a:latin typeface="Arial" panose="020B0604020202020204" pitchFamily="34" charset="0"/>
                <a:cs typeface="Arial" panose="020B0604020202020204" pitchFamily="34" charset="0"/>
              </a:rPr>
              <a:t>μαζεύει </a:t>
            </a:r>
            <a:r>
              <a:rPr lang="el-GR" dirty="0">
                <a:latin typeface="Arial" panose="020B0604020202020204" pitchFamily="34" charset="0"/>
                <a:cs typeface="Arial" panose="020B0604020202020204" pitchFamily="34" charset="0"/>
              </a:rPr>
              <a:t>μαργαρίτες.</a:t>
            </a:r>
            <a:endParaRPr lang="el-CY" dirty="0">
              <a:latin typeface="Arial" panose="020B0604020202020204" pitchFamily="34" charset="0"/>
              <a:cs typeface="Arial" panose="020B0604020202020204" pitchFamily="34" charset="0"/>
            </a:endParaRPr>
          </a:p>
          <a:p>
            <a:endParaRPr lang="el-CY" dirty="0"/>
          </a:p>
        </p:txBody>
      </p:sp>
    </p:spTree>
    <p:extLst>
      <p:ext uri="{BB962C8B-B14F-4D97-AF65-F5344CB8AC3E}">
        <p14:creationId xmlns:p14="http://schemas.microsoft.com/office/powerpoint/2010/main" val="817913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07" y="-1"/>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849086" y="1091954"/>
            <a:ext cx="7725270" cy="2031325"/>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Ξαφνικά </a:t>
            </a:r>
            <a:r>
              <a:rPr lang="el-GR" b="1" dirty="0">
                <a:highlight>
                  <a:srgbClr val="FFFF00"/>
                </a:highlight>
                <a:latin typeface="Arial" panose="020B0604020202020204" pitchFamily="34" charset="0"/>
                <a:cs typeface="Arial" panose="020B0604020202020204" pitchFamily="34" charset="0"/>
              </a:rPr>
              <a:t>είδε </a:t>
            </a:r>
            <a:r>
              <a:rPr lang="el-GR" dirty="0">
                <a:latin typeface="Arial" panose="020B0604020202020204" pitchFamily="34" charset="0"/>
                <a:cs typeface="Arial" panose="020B0604020202020204" pitchFamily="34" charset="0"/>
              </a:rPr>
              <a:t>μπροστά της ένα μικρό ξύλινο σπιτάκι.  «Τι όμορφο σπιτάκι», σκέφτηκε η Χρυσομαλλούσα,  «αναρωτιέμαι ποιος να μένει εδώ, δεν ακούγεται τίποτα από μέσα»! </a:t>
            </a:r>
            <a:r>
              <a:rPr lang="el-GR" dirty="0">
                <a:highlight>
                  <a:srgbClr val="00FF00"/>
                </a:highlight>
                <a:latin typeface="Arial" panose="020B0604020202020204" pitchFamily="34" charset="0"/>
                <a:cs typeface="Arial" panose="020B0604020202020204" pitchFamily="34" charset="0"/>
              </a:rPr>
              <a:t>«</a:t>
            </a:r>
            <a:r>
              <a:rPr lang="el-GR" b="1" dirty="0">
                <a:highlight>
                  <a:srgbClr val="00FF00"/>
                </a:highlight>
                <a:latin typeface="Arial" panose="020B0604020202020204" pitchFamily="34" charset="0"/>
                <a:cs typeface="Arial" panose="020B0604020202020204" pitchFamily="34" charset="0"/>
              </a:rPr>
              <a:t>Ντριιιιν</a:t>
            </a:r>
            <a:r>
              <a:rPr lang="el-GR" dirty="0">
                <a:highlight>
                  <a:srgbClr val="00FF00"/>
                </a:highlight>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χτύπησε το κουδούνι, όμως δεν της άνοιξε κανείς.  Γύρισε το πόμολο της πόρτα, την άνοιξε και προχώρησε μέσα.  Αμέσως η </a:t>
            </a:r>
            <a:r>
              <a:rPr lang="el-GR" b="1" dirty="0">
                <a:highlight>
                  <a:srgbClr val="FF00FF"/>
                </a:highlight>
                <a:latin typeface="Arial" panose="020B0604020202020204" pitchFamily="34" charset="0"/>
                <a:cs typeface="Arial" panose="020B0604020202020204" pitchFamily="34" charset="0"/>
              </a:rPr>
              <a:t>μυρωδιά</a:t>
            </a:r>
            <a:r>
              <a:rPr lang="el-GR" dirty="0">
                <a:latin typeface="Arial" panose="020B0604020202020204" pitchFamily="34" charset="0"/>
                <a:cs typeface="Arial" panose="020B0604020202020204" pitchFamily="34" charset="0"/>
              </a:rPr>
              <a:t> από το ζεστό ψωμί έφτασε στη μύτη της.  </a:t>
            </a:r>
            <a:endParaRPr lang="el-CY" dirty="0">
              <a:latin typeface="Arial" panose="020B0604020202020204" pitchFamily="34" charset="0"/>
              <a:cs typeface="Arial" panose="020B0604020202020204" pitchFamily="34" charset="0"/>
            </a:endParaRPr>
          </a:p>
          <a:p>
            <a:br>
              <a:rPr lang="el-GR" dirty="0"/>
            </a:br>
            <a:endParaRPr lang="el-CY" dirty="0"/>
          </a:p>
        </p:txBody>
      </p:sp>
      <p:pic>
        <p:nvPicPr>
          <p:cNvPr id="6" name="Picture 5" descr="Goldilocks and the Three Bears 2">
            <a:extLst>
              <a:ext uri="{FF2B5EF4-FFF2-40B4-BE49-F238E27FC236}">
                <a16:creationId xmlns:a16="http://schemas.microsoft.com/office/drawing/2014/main" id="{9165DECC-0610-479A-B46F-31723C7651F3}"/>
              </a:ext>
            </a:extLst>
          </p:cNvPr>
          <p:cNvPicPr/>
          <p:nvPr/>
        </p:nvPicPr>
        <p:blipFill rotWithShape="1">
          <a:blip r:embed="rId3">
            <a:extLst>
              <a:ext uri="{28A0092B-C50C-407E-A947-70E740481C1C}">
                <a14:useLocalDpi xmlns:a14="http://schemas.microsoft.com/office/drawing/2010/main" val="0"/>
              </a:ext>
            </a:extLst>
          </a:blip>
          <a:srcRect t="7715"/>
          <a:stretch/>
        </p:blipFill>
        <p:spPr bwMode="auto">
          <a:xfrm rot="171134">
            <a:off x="2307491" y="2568022"/>
            <a:ext cx="4898170" cy="3294425"/>
          </a:xfrm>
          <a:prstGeom prst="rect">
            <a:avLst/>
          </a:prstGeom>
          <a:ln>
            <a:noFill/>
          </a:ln>
          <a:effectLst>
            <a:softEdge rad="1125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0321279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58" y="0"/>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879410" y="2619632"/>
            <a:ext cx="3588647" cy="646331"/>
          </a:xfrm>
          <a:prstGeom prst="rect">
            <a:avLst/>
          </a:prstGeom>
          <a:noFill/>
        </p:spPr>
        <p:txBody>
          <a:bodyPr wrap="square" rtlCol="0">
            <a:spAutoFit/>
          </a:bodyPr>
          <a:lstStyle/>
          <a:p>
            <a:br>
              <a:rPr lang="el-GR" dirty="0"/>
            </a:br>
            <a:endParaRPr lang="el-CY" dirty="0"/>
          </a:p>
        </p:txBody>
      </p:sp>
      <p:pic>
        <p:nvPicPr>
          <p:cNvPr id="3" name="Picture 2">
            <a:extLst>
              <a:ext uri="{FF2B5EF4-FFF2-40B4-BE49-F238E27FC236}">
                <a16:creationId xmlns:a16="http://schemas.microsoft.com/office/drawing/2014/main" id="{708297BC-0BA9-4AAA-957B-30089CED4ED5}"/>
              </a:ext>
            </a:extLst>
          </p:cNvPr>
          <p:cNvPicPr>
            <a:picLocks noChangeAspect="1"/>
          </p:cNvPicPr>
          <p:nvPr/>
        </p:nvPicPr>
        <p:blipFill rotWithShape="1">
          <a:blip r:embed="rId3">
            <a:extLst>
              <a:ext uri="{28A0092B-C50C-407E-A947-70E740481C1C}">
                <a14:useLocalDpi xmlns:a14="http://schemas.microsoft.com/office/drawing/2010/main" val="0"/>
              </a:ext>
            </a:extLst>
          </a:blip>
          <a:srcRect r="38870" b="18789"/>
          <a:stretch/>
        </p:blipFill>
        <p:spPr>
          <a:xfrm>
            <a:off x="4683120" y="1340768"/>
            <a:ext cx="4003279" cy="4608512"/>
          </a:xfrm>
          <a:prstGeom prst="rect">
            <a:avLst/>
          </a:prstGeom>
          <a:ln>
            <a:noFill/>
          </a:ln>
          <a:effectLst>
            <a:softEdge rad="112500"/>
          </a:effectLst>
        </p:spPr>
      </p:pic>
      <p:sp>
        <p:nvSpPr>
          <p:cNvPr id="4" name="TextBox 3">
            <a:extLst>
              <a:ext uri="{FF2B5EF4-FFF2-40B4-BE49-F238E27FC236}">
                <a16:creationId xmlns:a16="http://schemas.microsoft.com/office/drawing/2014/main" id="{A61ABC36-3CA5-4F90-B642-52BA2E89BD99}"/>
              </a:ext>
            </a:extLst>
          </p:cNvPr>
          <p:cNvSpPr txBox="1"/>
          <p:nvPr/>
        </p:nvSpPr>
        <p:spPr>
          <a:xfrm rot="229751">
            <a:off x="862584" y="977964"/>
            <a:ext cx="3709416" cy="4247317"/>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Πάνω στο μεγάλο ξύλινο τραπέζι </a:t>
            </a:r>
            <a:r>
              <a:rPr lang="el-GR" dirty="0">
                <a:highlight>
                  <a:srgbClr val="00FFFF"/>
                </a:highlight>
                <a:latin typeface="Arial" panose="020B0604020202020204" pitchFamily="34" charset="0"/>
                <a:cs typeface="Arial" panose="020B0604020202020204" pitchFamily="34" charset="0"/>
              </a:rPr>
              <a:t>είδε</a:t>
            </a:r>
            <a:r>
              <a:rPr lang="el-GR" dirty="0">
                <a:latin typeface="Arial" panose="020B0604020202020204" pitchFamily="34" charset="0"/>
                <a:cs typeface="Arial" panose="020B0604020202020204" pitchFamily="34" charset="0"/>
              </a:rPr>
              <a:t> τρία πιάτα με σούπα. Ένα μεγάλο, ένα μεσαίο και ένα μικρότερο. </a:t>
            </a:r>
            <a:r>
              <a:rPr lang="el-GR" dirty="0">
                <a:highlight>
                  <a:srgbClr val="FF00FF"/>
                </a:highlight>
                <a:latin typeface="Arial" panose="020B0604020202020204" pitchFamily="34" charset="0"/>
                <a:cs typeface="Arial" panose="020B0604020202020204" pitchFamily="34" charset="0"/>
              </a:rPr>
              <a:t>Γεύτηκε </a:t>
            </a:r>
            <a:r>
              <a:rPr lang="el-GR" dirty="0">
                <a:latin typeface="Arial" panose="020B0604020202020204" pitchFamily="34" charset="0"/>
                <a:cs typeface="Arial" panose="020B0604020202020204" pitchFamily="34" charset="0"/>
              </a:rPr>
              <a:t>από το μεγάλο πιάτο.  "Αχ, είναι πολύ </a:t>
            </a:r>
            <a:r>
              <a:rPr lang="el-GR" b="1" dirty="0">
                <a:highlight>
                  <a:srgbClr val="FFFF00"/>
                </a:highlight>
                <a:latin typeface="Arial" panose="020B0604020202020204" pitchFamily="34" charset="0"/>
                <a:cs typeface="Arial" panose="020B0604020202020204" pitchFamily="34" charset="0"/>
              </a:rPr>
              <a:t>αλμυρή</a:t>
            </a:r>
            <a:r>
              <a:rPr lang="el-GR" dirty="0">
                <a:latin typeface="Arial" panose="020B0604020202020204" pitchFamily="34" charset="0"/>
                <a:cs typeface="Arial" panose="020B0604020202020204" pitchFamily="34" charset="0"/>
              </a:rPr>
              <a:t>", σκέφτηκε η Χρυσομαλλούσα και αμέσως βούτηξε το κουτάλι της στο μεσαίο πιάτο, «Αυτή είναι πολύ </a:t>
            </a:r>
            <a:r>
              <a:rPr lang="el-GR" b="1" dirty="0">
                <a:highlight>
                  <a:srgbClr val="FFFF00"/>
                </a:highlight>
                <a:latin typeface="Arial" panose="020B0604020202020204" pitchFamily="34" charset="0"/>
                <a:cs typeface="Arial" panose="020B0604020202020204" pitchFamily="34" charset="0"/>
              </a:rPr>
              <a:t>ζεστή</a:t>
            </a:r>
            <a:r>
              <a:rPr lang="el-GR" dirty="0">
                <a:latin typeface="Arial" panose="020B0604020202020204" pitchFamily="34" charset="0"/>
                <a:cs typeface="Arial" panose="020B0604020202020204" pitchFamily="34" charset="0"/>
              </a:rPr>
              <a:t>», μονολόγησε και πρόσθεσε λίγο λεμόνι. «Τώρα είναι πολύ </a:t>
            </a:r>
            <a:r>
              <a:rPr lang="el-GR" b="1" dirty="0">
                <a:highlight>
                  <a:srgbClr val="FFFF00"/>
                </a:highlight>
                <a:latin typeface="Arial" panose="020B0604020202020204" pitchFamily="34" charset="0"/>
                <a:cs typeface="Arial" panose="020B0604020202020204" pitchFamily="34" charset="0"/>
              </a:rPr>
              <a:t>ξινή</a:t>
            </a:r>
            <a:r>
              <a:rPr lang="el-GR" dirty="0">
                <a:latin typeface="Arial" panose="020B0604020202020204" pitchFamily="34" charset="0"/>
                <a:cs typeface="Arial" panose="020B0604020202020204" pitchFamily="34" charset="0"/>
              </a:rPr>
              <a:t>», είπε και δοκίμασε από το μικρότερο μπολ. «Μμμμ, αυτή είναι τέλεια! </a:t>
            </a:r>
            <a:r>
              <a:rPr lang="el-GR" b="1" dirty="0">
                <a:highlight>
                  <a:srgbClr val="FFFF00"/>
                </a:highlight>
                <a:latin typeface="Arial" panose="020B0604020202020204" pitchFamily="34" charset="0"/>
                <a:cs typeface="Arial" panose="020B0604020202020204" pitchFamily="34" charset="0"/>
              </a:rPr>
              <a:t>Γλυκιά</a:t>
            </a:r>
            <a:r>
              <a:rPr lang="el-GR" dirty="0">
                <a:highlight>
                  <a:srgbClr val="FFFF00"/>
                </a:highlight>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όπως μου αρέσει» είπε και έφαγε όλη τη σούπα μαζί με  ζεστό ψωμί.</a:t>
            </a:r>
            <a:endParaRPr lang="el-CY"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08635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3516"/>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853461" y="1683913"/>
            <a:ext cx="3341226" cy="646331"/>
          </a:xfrm>
          <a:prstGeom prst="rect">
            <a:avLst/>
          </a:prstGeom>
          <a:noFill/>
        </p:spPr>
        <p:txBody>
          <a:bodyPr wrap="square" rtlCol="0">
            <a:spAutoFit/>
          </a:bodyPr>
          <a:lstStyle/>
          <a:p>
            <a:br>
              <a:rPr lang="el-GR" dirty="0"/>
            </a:br>
            <a:endParaRPr lang="el-CY" dirty="0"/>
          </a:p>
        </p:txBody>
      </p:sp>
      <p:pic>
        <p:nvPicPr>
          <p:cNvPr id="23554" name="Picture 2" descr="Goldilocks and the Three Bears 4">
            <a:extLst>
              <a:ext uri="{FF2B5EF4-FFF2-40B4-BE49-F238E27FC236}">
                <a16:creationId xmlns:a16="http://schemas.microsoft.com/office/drawing/2014/main" id="{D08FBD5F-A9DB-440F-A971-6F50C42782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530"/>
          <a:stretch/>
        </p:blipFill>
        <p:spPr bwMode="auto">
          <a:xfrm>
            <a:off x="4742350" y="1196752"/>
            <a:ext cx="4098429" cy="482453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01E5054-2C21-4EBB-AE34-288956F8A60C}"/>
              </a:ext>
            </a:extLst>
          </p:cNvPr>
          <p:cNvSpPr txBox="1"/>
          <p:nvPr/>
        </p:nvSpPr>
        <p:spPr>
          <a:xfrm rot="213749">
            <a:off x="597514" y="819613"/>
            <a:ext cx="4128597" cy="5078313"/>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Εξερευνώντας το σπιτάκι βρέθηκε στο σαλόνι, όπου εκεί είδε τρεις ξύλινες πολυθρόνες. Μια μεγάλη, μια μεσαία και μια μικρότερη! Αμέσως δοκίμασε να κάτσει στη μεγάλη την πολυθρόνα, αλλά της φάνηκε πολύ </a:t>
            </a:r>
            <a:r>
              <a:rPr lang="el-GR" b="1" dirty="0">
                <a:latin typeface="Arial" panose="020B0604020202020204" pitchFamily="34" charset="0"/>
                <a:cs typeface="Arial" panose="020B0604020202020204" pitchFamily="34" charset="0"/>
              </a:rPr>
              <a:t>σκληρή.</a:t>
            </a:r>
            <a:r>
              <a:rPr lang="el-GR" dirty="0">
                <a:latin typeface="Arial" panose="020B0604020202020204" pitchFamily="34" charset="0"/>
                <a:cs typeface="Arial" panose="020B0604020202020204" pitchFamily="34" charset="0"/>
              </a:rPr>
              <a:t> Δοκίμασε να κάτσει στη μεσαία αλλά της φάνηκε πολύ </a:t>
            </a:r>
            <a:r>
              <a:rPr lang="el-GR" b="1" dirty="0">
                <a:latin typeface="Arial" panose="020B0604020202020204" pitchFamily="34" charset="0"/>
                <a:cs typeface="Arial" panose="020B0604020202020204" pitchFamily="34" charset="0"/>
              </a:rPr>
              <a:t>μαλακή</a:t>
            </a:r>
            <a:r>
              <a:rPr lang="el-GR" dirty="0">
                <a:latin typeface="Arial" panose="020B0604020202020204" pitchFamily="34" charset="0"/>
                <a:cs typeface="Arial" panose="020B0604020202020204" pitchFamily="34" charset="0"/>
              </a:rPr>
              <a:t>. Με ένα σάλτο ανέβηκε στη μικρή την πολυθρόνα! «Τι άνετα που είμαι σε αυτή τη μικρή πολυθρόνα!», σκέφτηκε η Χρυσομαλλούσα, και άρχισε να κουνιέται μπρος, πίσω με δύναμη. Ξάφνου ακούστηκε ένα δυνατό "κρακ"  η πολυθρόνα έσπασε στα δύο και η μικρή Χρυσομαλλούσα βρέθηκε στο πάτωμα!  </a:t>
            </a:r>
            <a:br>
              <a:rPr lang="el-GR" dirty="0">
                <a:latin typeface="Arial" panose="020B0604020202020204" pitchFamily="34" charset="0"/>
                <a:cs typeface="Arial" panose="020B0604020202020204" pitchFamily="34" charset="0"/>
              </a:rPr>
            </a:br>
            <a:endParaRPr lang="el-CY"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97689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3" y="-29743"/>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853461" y="1683913"/>
            <a:ext cx="3341226" cy="646331"/>
          </a:xfrm>
          <a:prstGeom prst="rect">
            <a:avLst/>
          </a:prstGeom>
          <a:noFill/>
        </p:spPr>
        <p:txBody>
          <a:bodyPr wrap="square" rtlCol="0">
            <a:spAutoFit/>
          </a:bodyPr>
          <a:lstStyle/>
          <a:p>
            <a:br>
              <a:rPr lang="el-GR" dirty="0"/>
            </a:br>
            <a:endParaRPr lang="el-CY" dirty="0"/>
          </a:p>
        </p:txBody>
      </p:sp>
      <p:pic>
        <p:nvPicPr>
          <p:cNvPr id="12290" name="Picture 2" descr="Goldilocks and the Three Bears 5">
            <a:extLst>
              <a:ext uri="{FF2B5EF4-FFF2-40B4-BE49-F238E27FC236}">
                <a16:creationId xmlns:a16="http://schemas.microsoft.com/office/drawing/2014/main" id="{50C7937C-D65B-4F7C-8441-97EEC5AE00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530"/>
          <a:stretch/>
        </p:blipFill>
        <p:spPr bwMode="auto">
          <a:xfrm rot="210568">
            <a:off x="4729758" y="1213915"/>
            <a:ext cx="4042185" cy="475683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D49203A-FF84-48CA-B442-FC741FC142D7}"/>
              </a:ext>
            </a:extLst>
          </p:cNvPr>
          <p:cNvSpPr txBox="1"/>
          <p:nvPr/>
        </p:nvSpPr>
        <p:spPr>
          <a:xfrm rot="221428">
            <a:off x="698891" y="814606"/>
            <a:ext cx="3951636" cy="5078313"/>
          </a:xfrm>
          <a:prstGeom prst="rect">
            <a:avLst/>
          </a:prstGeom>
          <a:noFill/>
        </p:spPr>
        <p:txBody>
          <a:bodyPr wrap="square" rtlCol="0">
            <a:spAutoFit/>
          </a:bodyPr>
          <a:lstStyle/>
          <a:p>
            <a:r>
              <a:rPr lang="el-GR" b="1" dirty="0">
                <a:latin typeface="Arial" panose="020B0604020202020204" pitchFamily="34" charset="0"/>
                <a:cs typeface="Arial" panose="020B0604020202020204" pitchFamily="34" charset="0"/>
              </a:rPr>
              <a:t>Νιώθοντας τον πόνο </a:t>
            </a:r>
            <a:r>
              <a:rPr lang="el-GR" dirty="0">
                <a:latin typeface="Arial" panose="020B0604020202020204" pitchFamily="34" charset="0"/>
                <a:cs typeface="Arial" panose="020B0604020202020204" pitchFamily="34" charset="0"/>
              </a:rPr>
              <a:t>από το πέσιμο ανέβηκε την ξύλινη σκάλα και βρέθηκε σε ένα υπνοδωμάτιο με τρία κρεβάτια! Ένα μεγάλο, ένα μεσαίο και ένα μικρό. Όρμησε πάνω στο μεγάλο κρεβάτι αλλά ήταν τόσο μεγάλο και </a:t>
            </a:r>
            <a:r>
              <a:rPr lang="el-GR" b="1" dirty="0">
                <a:latin typeface="Arial" panose="020B0604020202020204" pitchFamily="34" charset="0"/>
                <a:cs typeface="Arial" panose="020B0604020202020204" pitchFamily="34" charset="0"/>
              </a:rPr>
              <a:t>έτριζε </a:t>
            </a:r>
            <a:r>
              <a:rPr lang="el-GR" dirty="0">
                <a:latin typeface="Arial" panose="020B0604020202020204" pitchFamily="34" charset="0"/>
                <a:cs typeface="Arial" panose="020B0604020202020204" pitchFamily="34" charset="0"/>
              </a:rPr>
              <a:t>τόσο δυνατά που δεν βολευόταν και αμέσως ξάπλωσε στο μεσαίο. «Το στρώμα είναι πολύ </a:t>
            </a:r>
            <a:r>
              <a:rPr lang="el-GR" b="1" dirty="0">
                <a:latin typeface="Arial" panose="020B0604020202020204" pitchFamily="34" charset="0"/>
                <a:cs typeface="Arial" panose="020B0604020202020204" pitchFamily="34" charset="0"/>
              </a:rPr>
              <a:t>σκληρό </a:t>
            </a:r>
            <a:r>
              <a:rPr lang="el-GR" dirty="0">
                <a:latin typeface="Arial" panose="020B0604020202020204" pitchFamily="34" charset="0"/>
                <a:cs typeface="Arial" panose="020B0604020202020204" pitchFamily="34" charset="0"/>
              </a:rPr>
              <a:t>για εμένα, καλύτερα να δοκιμάσω το μικρό κρεβάτι", είπε η Χρυσομαλλούσα και ξάπλωσε στο μικρό κρεβατάκι όπου και την πήρε ο ύπνος! Ονειρεύτηκε πως βρισκόταν στην κουζίνα της μαμάς της που </a:t>
            </a:r>
            <a:r>
              <a:rPr lang="el-GR" b="1" dirty="0">
                <a:latin typeface="Arial" panose="020B0604020202020204" pitchFamily="34" charset="0"/>
                <a:cs typeface="Arial" panose="020B0604020202020204" pitchFamily="34" charset="0"/>
              </a:rPr>
              <a:t>μύριζε</a:t>
            </a:r>
            <a:r>
              <a:rPr lang="el-GR" dirty="0">
                <a:latin typeface="Arial" panose="020B0604020202020204" pitchFamily="34" charset="0"/>
                <a:cs typeface="Arial" panose="020B0604020202020204" pitchFamily="34" charset="0"/>
              </a:rPr>
              <a:t> πάντοτε φρέσκο, μαγειρεμένο φαγητό και κέικ σοκολάτας.</a:t>
            </a:r>
            <a:br>
              <a:rPr lang="el-GR" dirty="0"/>
            </a:br>
            <a:endParaRPr lang="el-CY" dirty="0"/>
          </a:p>
        </p:txBody>
      </p:sp>
    </p:spTree>
    <p:extLst>
      <p:ext uri="{BB962C8B-B14F-4D97-AF65-F5344CB8AC3E}">
        <p14:creationId xmlns:p14="http://schemas.microsoft.com/office/powerpoint/2010/main" val="1202212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14" y="0"/>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853461" y="1683913"/>
            <a:ext cx="3341226" cy="646331"/>
          </a:xfrm>
          <a:prstGeom prst="rect">
            <a:avLst/>
          </a:prstGeom>
          <a:noFill/>
        </p:spPr>
        <p:txBody>
          <a:bodyPr wrap="square" rtlCol="0">
            <a:spAutoFit/>
          </a:bodyPr>
          <a:lstStyle/>
          <a:p>
            <a:br>
              <a:rPr lang="el-GR" dirty="0"/>
            </a:br>
            <a:endParaRPr lang="el-CY" dirty="0"/>
          </a:p>
        </p:txBody>
      </p:sp>
      <p:pic>
        <p:nvPicPr>
          <p:cNvPr id="13314" name="Picture 2" descr="Goldilocks and the Three Bears 6">
            <a:extLst>
              <a:ext uri="{FF2B5EF4-FFF2-40B4-BE49-F238E27FC236}">
                <a16:creationId xmlns:a16="http://schemas.microsoft.com/office/drawing/2014/main" id="{F411083D-5DC7-410A-98B9-6E7E64525B2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8420"/>
          <a:stretch/>
        </p:blipFill>
        <p:spPr bwMode="auto">
          <a:xfrm rot="325259">
            <a:off x="1441499" y="845689"/>
            <a:ext cx="5910637" cy="33360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5672290-26AC-4292-8698-51DFCE00F351}"/>
              </a:ext>
            </a:extLst>
          </p:cNvPr>
          <p:cNvSpPr txBox="1"/>
          <p:nvPr/>
        </p:nvSpPr>
        <p:spPr>
          <a:xfrm rot="272306">
            <a:off x="546798" y="3695197"/>
            <a:ext cx="7700040" cy="2308324"/>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Όσο η μικρή Χρυσομαλλούσα κοιμόταν, οι τρεις αρκούδες, που ζούσαν σε αυτό το σπιτάκι γύρισαν από το δάσος όπου μάζευαν άγρια φρούτα! Μόλις είδαν την πόρτα ανοιχτή, ο μπαμπάς αρκούδος είπε: «κάποιος μπήκε στο σπίτι μας!». </a:t>
            </a:r>
            <a:br>
              <a:rPr lang="el-GR" dirty="0">
                <a:latin typeface="Arial" panose="020B0604020202020204" pitchFamily="34" charset="0"/>
                <a:cs typeface="Arial" panose="020B0604020202020204" pitchFamily="34" charset="0"/>
              </a:rPr>
            </a:br>
            <a:r>
              <a:rPr lang="el-GR" dirty="0">
                <a:latin typeface="Arial" panose="020B0604020202020204" pitchFamily="34" charset="0"/>
                <a:cs typeface="Arial" panose="020B0604020202020204" pitchFamily="34" charset="0"/>
              </a:rPr>
              <a:t>«Κάποιος έφαγε το φαΐ μου!», κλαψούρισε το μικρό αρκουδάκι.</a:t>
            </a:r>
            <a:br>
              <a:rPr lang="el-GR" dirty="0">
                <a:latin typeface="Arial" panose="020B0604020202020204" pitchFamily="34" charset="0"/>
                <a:cs typeface="Arial" panose="020B0604020202020204" pitchFamily="34" charset="0"/>
              </a:rPr>
            </a:br>
            <a:r>
              <a:rPr lang="el-GR" dirty="0">
                <a:latin typeface="Arial" panose="020B0604020202020204" pitchFamily="34" charset="0"/>
                <a:cs typeface="Arial" panose="020B0604020202020204" pitchFamily="34" charset="0"/>
              </a:rPr>
              <a:t> Θεέ μου, αυτό είναι τρομερό!" είπε η μαμά αρκούδα, «Κάποιος έσπασε την πολυθρόνα σου επίσης!»</a:t>
            </a:r>
            <a:br>
              <a:rPr lang="el-GR" dirty="0">
                <a:latin typeface="Arial" panose="020B0604020202020204" pitchFamily="34" charset="0"/>
                <a:cs typeface="Arial" panose="020B0604020202020204" pitchFamily="34" charset="0"/>
              </a:rPr>
            </a:br>
            <a:endParaRPr lang="el-CY"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36325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07" y="-1"/>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853461" y="1683913"/>
            <a:ext cx="3341226" cy="646331"/>
          </a:xfrm>
          <a:prstGeom prst="rect">
            <a:avLst/>
          </a:prstGeom>
          <a:noFill/>
        </p:spPr>
        <p:txBody>
          <a:bodyPr wrap="square" rtlCol="0">
            <a:spAutoFit/>
          </a:bodyPr>
          <a:lstStyle/>
          <a:p>
            <a:br>
              <a:rPr lang="el-GR" dirty="0"/>
            </a:br>
            <a:endParaRPr lang="el-CY" dirty="0"/>
          </a:p>
        </p:txBody>
      </p:sp>
      <p:pic>
        <p:nvPicPr>
          <p:cNvPr id="22530" name="Picture 2" descr="Goldilocks and the Three Bears 7">
            <a:extLst>
              <a:ext uri="{FF2B5EF4-FFF2-40B4-BE49-F238E27FC236}">
                <a16:creationId xmlns:a16="http://schemas.microsoft.com/office/drawing/2014/main" id="{6F3B7B80-DF5F-457F-AA03-77CDA214A3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6530"/>
          <a:stretch/>
        </p:blipFill>
        <p:spPr bwMode="auto">
          <a:xfrm rot="292778">
            <a:off x="1835696" y="861726"/>
            <a:ext cx="5172075" cy="35611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FA4D14C-3A5F-42FF-8598-CACADF0E3F19}"/>
              </a:ext>
            </a:extLst>
          </p:cNvPr>
          <p:cNvSpPr txBox="1"/>
          <p:nvPr/>
        </p:nvSpPr>
        <p:spPr>
          <a:xfrm rot="279464">
            <a:off x="904094" y="4438224"/>
            <a:ext cx="7335812" cy="923330"/>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Σιγά σιγά οι τρεις αρκούδες ανέβηκαν στο υπνοδωμάτιο όπου βρήκαν τη Χρυσομαλλούσα να κοιμάται! Μόλις άνοιξε τα μάτια της και είδε τις τρεις αρκούδες πάγωσε από το φόβο της.   </a:t>
            </a:r>
            <a:endParaRPr lang="el-CY"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36499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File:Book Open.png">
            <a:extLst>
              <a:ext uri="{FF2B5EF4-FFF2-40B4-BE49-F238E27FC236}">
                <a16:creationId xmlns:a16="http://schemas.microsoft.com/office/drawing/2014/main" id="{B5826B4E-7A20-412F-88E8-26C88F724E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07" y="-1"/>
            <a:ext cx="9369628" cy="63636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64463E4-5CB0-4941-AEC1-FC70C78746C3}"/>
              </a:ext>
            </a:extLst>
          </p:cNvPr>
          <p:cNvSpPr txBox="1"/>
          <p:nvPr/>
        </p:nvSpPr>
        <p:spPr>
          <a:xfrm rot="217222">
            <a:off x="853461" y="1683913"/>
            <a:ext cx="3341226" cy="646331"/>
          </a:xfrm>
          <a:prstGeom prst="rect">
            <a:avLst/>
          </a:prstGeom>
          <a:noFill/>
        </p:spPr>
        <p:txBody>
          <a:bodyPr wrap="square" rtlCol="0">
            <a:spAutoFit/>
          </a:bodyPr>
          <a:lstStyle/>
          <a:p>
            <a:br>
              <a:rPr lang="el-GR" dirty="0"/>
            </a:br>
            <a:endParaRPr lang="el-CY" dirty="0"/>
          </a:p>
        </p:txBody>
      </p:sp>
      <p:pic>
        <p:nvPicPr>
          <p:cNvPr id="18434" name="Picture 2" descr="Goldilocks and the Three Bears 8">
            <a:extLst>
              <a:ext uri="{FF2B5EF4-FFF2-40B4-BE49-F238E27FC236}">
                <a16:creationId xmlns:a16="http://schemas.microsoft.com/office/drawing/2014/main" id="{118554CC-EC2C-43A0-AF9D-AA77C449344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8420"/>
          <a:stretch/>
        </p:blipFill>
        <p:spPr bwMode="auto">
          <a:xfrm rot="160216">
            <a:off x="4628597" y="1216371"/>
            <a:ext cx="4165094" cy="48465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A047C19-342C-41C4-A828-1C55C7BB73A7}"/>
              </a:ext>
            </a:extLst>
          </p:cNvPr>
          <p:cNvSpPr txBox="1"/>
          <p:nvPr/>
        </p:nvSpPr>
        <p:spPr>
          <a:xfrm rot="241275">
            <a:off x="568437" y="889844"/>
            <a:ext cx="4193172" cy="5078313"/>
          </a:xfrm>
          <a:prstGeom prst="rect">
            <a:avLst/>
          </a:prstGeom>
          <a:noFill/>
        </p:spPr>
        <p:txBody>
          <a:bodyPr wrap="square" rtlCol="0">
            <a:spAutoFit/>
          </a:bodyPr>
          <a:lstStyle/>
          <a:p>
            <a:r>
              <a:rPr lang="el-GR" dirty="0">
                <a:latin typeface="Arial" panose="020B0604020202020204" pitchFamily="34" charset="0"/>
                <a:cs typeface="Arial" panose="020B0604020202020204" pitchFamily="34" charset="0"/>
              </a:rPr>
              <a:t>Με ένα μεγάλο σάλτο πήδηξε από το παράθυρο και άρχισε να τρέχει μέσα στο δάσος</a:t>
            </a:r>
            <a:r>
              <a:rPr lang="el-GR" dirty="0"/>
              <a:t> </a:t>
            </a:r>
            <a:r>
              <a:rPr lang="el-GR" dirty="0">
                <a:latin typeface="Arial" panose="020B0604020202020204" pitchFamily="34" charset="0"/>
                <a:cs typeface="Arial" panose="020B0604020202020204" pitchFamily="34" charset="0"/>
              </a:rPr>
              <a:t>και δεν σταμάτησε να τρέχει μέχρι που </a:t>
            </a:r>
            <a:r>
              <a:rPr lang="el-GR" b="1" dirty="0">
                <a:latin typeface="Arial" panose="020B0604020202020204" pitchFamily="34" charset="0"/>
                <a:cs typeface="Arial" panose="020B0604020202020204" pitchFamily="34" charset="0"/>
              </a:rPr>
              <a:t>άκουσε</a:t>
            </a:r>
            <a:r>
              <a:rPr lang="el-GR" dirty="0">
                <a:latin typeface="Arial" panose="020B0604020202020204" pitchFamily="34" charset="0"/>
                <a:cs typeface="Arial" panose="020B0604020202020204" pitchFamily="34" charset="0"/>
              </a:rPr>
              <a:t> τη φωνή της μαμά της. Έπεσε στην αγκαλιά της κλαίγοντας και της εξιστορήθηκε όλα όσα συνέβησαν. Η μαμά της τότε την αγκάλιασε και της σκούπισε τα δάκρυά της. Της είπε πως αυτό που έκανε ήταν μεγάλο λάθος και πως η περιέργεια είναι κακό πράγμα που μπορεί να της δημιουργήσει πολλά προβλήματα! Παρόλα αυτά θα έπρεπε να πήγαινε να ζητήσει συγγνώμη από την οικογένεια των αρκούδων για την αναστάτωση που τους προκάλεσε.</a:t>
            </a:r>
            <a:br>
              <a:rPr lang="el-GR" dirty="0">
                <a:latin typeface="Arial" panose="020B0604020202020204" pitchFamily="34" charset="0"/>
                <a:cs typeface="Arial" panose="020B0604020202020204" pitchFamily="34" charset="0"/>
              </a:rPr>
            </a:br>
            <a:br>
              <a:rPr lang="el-GR" dirty="0"/>
            </a:br>
            <a:endParaRPr lang="el-CY" dirty="0"/>
          </a:p>
        </p:txBody>
      </p:sp>
    </p:spTree>
    <p:extLst>
      <p:ext uri="{BB962C8B-B14F-4D97-AF65-F5344CB8AC3E}">
        <p14:creationId xmlns:p14="http://schemas.microsoft.com/office/powerpoint/2010/main" val="9841975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FD8CA19-ACDF-4720-9A29-676F55BA94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Gallery</Template>
  <TotalTime>0</TotalTime>
  <Words>766</Words>
  <Application>Microsoft Office PowerPoint</Application>
  <PresentationFormat>On-screen Show (4:3)</PresentationFormat>
  <Paragraphs>21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Gill Sans MT</vt:lpstr>
      <vt:lpstr>Gallery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2018-04-13T19:31:49Z</dcterms:created>
  <dcterms:modified xsi:type="dcterms:W3CDTF">2020-05-01T15:16:59Z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TC019192439991</vt:lpwstr>
  </property>
</Properties>
</file>