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0" r:id="rId4"/>
    <p:sldId id="261" r:id="rId5"/>
    <p:sldId id="262" r:id="rId6"/>
    <p:sldId id="264" r:id="rId7"/>
    <p:sldId id="265" r:id="rId8"/>
    <p:sldId id="266" r:id="rId9"/>
    <p:sldId id="275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5602830-5B82-4D54-B87C-4C39F506B72C}" type="datetimeFigureOut">
              <a:rPr lang="el-GR"/>
              <a:pPr>
                <a:defRPr/>
              </a:pPr>
              <a:t>17/3/2020</a:t>
            </a:fld>
            <a:endParaRPr lang="el-GR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 smtClean="0"/>
              <a:t>Click to edit Master text styles</a:t>
            </a:r>
          </a:p>
          <a:p>
            <a:pPr lvl="1"/>
            <a:r>
              <a:rPr lang="el-GR" noProof="0" smtClean="0"/>
              <a:t>Second level</a:t>
            </a:r>
          </a:p>
          <a:p>
            <a:pPr lvl="2"/>
            <a:r>
              <a:rPr lang="el-GR" noProof="0" smtClean="0"/>
              <a:t>Third level</a:t>
            </a:r>
          </a:p>
          <a:p>
            <a:pPr lvl="3"/>
            <a:r>
              <a:rPr lang="el-GR" noProof="0" smtClean="0"/>
              <a:t>Fourth level</a:t>
            </a:r>
          </a:p>
          <a:p>
            <a:pPr lvl="4"/>
            <a:r>
              <a:rPr lang="el-GR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C825173-F585-428F-B4F2-0FFABC4A822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469EE-9BE3-4C15-9B41-793160874E00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2CCF6-3D05-4EC7-A698-0C11C019DC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621C6-8D49-4E32-8D2E-125DE985AA66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2F1F4-1609-47C2-AC15-EC65A4EE5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A122F-97D8-4B84-8E9C-D3E0C614EAFC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7308-72D1-4EB7-89D2-90FADB3535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AB872-6C51-430C-BA18-244AD03B1CA5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1B55E-1A6C-4D98-BFC3-269EFEB4F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87CDC-4E25-4BF3-BF2E-9A16796EA5FA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1A1A6-21E6-4ED4-BCEF-4958A4FF22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9FA37-7918-49FD-97F0-C49F354CF249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401B2-6BB5-431D-AC26-5307AFE52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7C83E-ADE9-4606-8F72-551F623CEEA5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223EA-43FE-44F0-89F3-B757146AF8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1DCD5-E686-41E9-A7C1-A71B5B40F9F3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9053A-2302-4AFC-8BC1-84C7FBDACD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ED1ED-4436-418C-A0E2-A0D96B9A2DC3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082D6-2A17-405B-8C80-2EBCFE0CD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91677-3062-40D0-AA47-7B048EC94429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85582-B4D5-4D74-96A3-B8F5A9DB85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B9723-B8DA-4D65-8263-F2E4E93D7263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A2231-9D44-4427-9FBA-456E36D938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4A1066-3A04-4BC8-86FA-B8B7ABF7EB4F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3647C6-B97E-4F69-ADE8-3342D41764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3"/>
          <p:cNvSpPr txBox="1">
            <a:spLocks noChangeArrowheads="1"/>
          </p:cNvSpPr>
          <p:nvPr/>
        </p:nvSpPr>
        <p:spPr bwMode="auto">
          <a:xfrm>
            <a:off x="1066800" y="457200"/>
            <a:ext cx="712311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5400">
                <a:latin typeface="Comic Sans MS" pitchFamily="66" charset="0"/>
              </a:rPr>
              <a:t>Εισαγωγή στη διαίρεση</a:t>
            </a:r>
          </a:p>
          <a:p>
            <a:r>
              <a:rPr lang="el-GR" sz="5400">
                <a:latin typeface="Comic Sans MS" pitchFamily="66" charset="0"/>
              </a:rPr>
              <a:t>Διαίρεση ως μερισμός</a:t>
            </a:r>
            <a:endParaRPr lang="en-US" sz="5400">
              <a:latin typeface="Comic Sans MS" pitchFamily="66" charset="0"/>
            </a:endParaRPr>
          </a:p>
        </p:txBody>
      </p:sp>
      <p:sp>
        <p:nvSpPr>
          <p:cNvPr id="14338" name="AutoShape 2" descr="data:image/jpeg;base64,/9j/4AAQSkZJRgABAQAAAQABAAD/2wCEAAkGBxQSEhUQEBQWFBUWGRYXGRUUFBkUFRwYFhQWGRUYFRgaHCggGBomHBQWITEhJSkrMS4uGCEzODUsNygtLisBCgoKDg0OGhAQGywkICQsLCwsLCwsLCwsLS8sLCwsLCwsLCwsLCwsLCwsLCwsLCwsLCwsLCwsLCwsLCwsLCwsLP/AABEIAIgAiAMBEQACEQEDEQH/xAAcAAACAgMBAQAAAAAAAAAAAAAABgEHAgMFBAj/xABJEAABAwIACAkJBAgFBQAAAAABAAIDBBEFBgcSEyExQRRRUmFxgZGS0SIjMlRik6GxwRVCQ3IzU3OCorLh8IOzwtLxFhc0Y5T/xAAbAQEAAwEBAQEAAAAAAAAAAAAAAQQFAwYCB//EADQRAAIBAwMDAgQEBQUBAAAAAAABAgMEEQUSMRMhUUFhBhRjsSJCcaEVIzIzUjRDgZHRJP/aAAwDAQACEQMRAD8AuRCQQglACALoSYvnaBckAcZ1AdJ3KGxGLfAv1uOlIw5rZNK4bWwtdMf4Ni5urFcsu09PrTWcYRyajH9jTZkEnTJJFH83E/Bc3crwWo6PN/mX7nl/7j7tDH/9Tb/5a+fmTr/Bank9lLlBYdTqeT/Dkil+AcHHsX0rleDlPR6i/Mn/ANnUosc6R5zDJonH7kzTE7qzgF0VaD4Kk9Prx77e3lDDHKCAQQQd41jtXRPJUlFrkm6k+SUBCAhCQQAhBKAEBg+YC99Vtp3KMkx7vCETD+UBjM5tIGyW1GZ5tEOMNtre7o1KtUrpcGzaaPOot1XshWhpa3CRD80ys3ST+bg/w4hqI2azfqXFRnUNKU7Wz7evtyMtJk2zhaqqXyD9XENFF2a79gXaNsvVlCrrT/24JHapMQKFg/QNdzvJd8yuqoQXoUp6pcy/Mez/AKPovVou4p6UfBz+fuP82eOqyf0L/wABrfyFzfkV8uhDwdI6pcx/Mzi1uTXNFqWpewfq5gJo+gDVm9NiuTtvDLtLWm3/ADIpi3JBW4O8osdEze+A6SDnz4jqaNe0W61zaqUjQjK0vO3r78jVi9lBjfZtWGxk6hMw3idzEnWw8xXanXUuTMu9JnTW6n3Q9MkB2KyjFaaMkJBCCEJJQgEB5sIVzYWGWQhrGi5cTYBfMpKKPunTlUlhcsqDGPGefCUvB4GOEZNhG3U5/GZD91u/N7VQqVZVHtiettdPo2VPrVuRvxXxAjizZau00u5trxMG4NG886sU7dR7syb7WKlX8NPsh2bEBsVhLHBivuzINUgyQAgBAQQgMHQg7daYGXyhGxnxBZLeWktDIR5TbWiePaG484VWrbqXHY27HWJ0ntqfiX2FTFvGqbB0hpqlrtGDYsOt0fPHxs5uLYVwp1ZU3tkat1p9K8h1aHJcFBWNmY2SNwc1wuHDYQr8XlZR5GdOVOW2XJvX0fIISCEe5hO6wve3P0cah9icP0Kaxuw/JhKobT04JjDrMaDqe7fIeYWNjxa96z6s3Ultiew0+0hY0etW5LExSxYjoorNs6RwGfJa17bhxNF7hXKVNQXY85fX07meXx6DJZdSj2BACZwCUHBAQnHYlCCEAICM0cSBi5jpirHWx7mStHkP4vZdxtK41aSmjRsNQnazyuPVFd4mYwyYOndTVN2xl1nA/hu5Y9k6r9vTUpVHTltZv6lZQvaXXo8/cueI3AO2+9aK7nkGmuz5JQgHDUhJXuVTGDRRCkYfKlBLzvEewjpJv1XVS5q7Vg3dDslVqdSXCN+TLFnQw8JlHnZRqv8Adj3C3G7aeoL6tqW1ZZ8a1fuvU6cOEPYVkxQQjkEAIEIOUbGl1MW09ObSPBc5/JadQt7R1691jqVW5rbFhcm/o2mK6k5T/pQjGGobCK4Vb7kjVpX52s223sTzWVPdNR3ZPQ9K2lV6Cp/8lg5OMaH1bXxT20sYBzhqDmuJ123EEWPUrtvV3rDPM6xpytZpw4Y7BWTFBACAhyDnsIGU/FzSxcJjHnIwc4AXzo+LpbtHWFVuKW5ZRu6Nf9Kp058MjJZh7TRmlfrfCBmnbeMnV3dnRZRbVdywyNaselU6sOJFhK2YZhO8BpJ1AC5PEN5UN4RKjlpIpLBsf2rhPPf6BJe4bfNM9FvXq7xWdFdWr3PaVpLT7FKPL+5dsQ1alo4x2PFt5eTJSQCAhCSUIKgys0Lm1TJj6D2Bt+JzLkjpsQVnXkXnJ7P4auIbJU/XkSf7/wCVR9j1TUf6h/yPULjNNUWIYGhl9xcXXI6gB2rQs4NZZ4/4lrxltgueS1Qr55IlCSEBKEGErL7df9dqPuiU8PJSVXGcFYTu3VG1wI/Yv9Ic9tfdWc/5VU9nD/77HD5RdzHg2I1g7OhaOfVHjGu+BcyhYQMNBM4ai8aMcd3nN+V1yrS2wbL+mUercxQt5G8HWjnqTtc4Rt/KwXd2l3wXC0j2bNP4hr5qRpr0LIaFcPOIlACAEAIDx4SwbHOx0czQ9jtrT8LcS+ZRUuTrSqzpS3QeGKwyYUednXlte+bpNXRe1/iuHysM5NV67dOO0baChjhYI4mhjALBo2D+9fau8YqPBk1Kkqkt0n3PQvo5ggBACALICtMsuD7tgqANhfG7ocA5t+tp7VSu49kz0vw7WxUlB+qGjEGu01FA8nWG5h6WXb9ArFGWYIydTo9O5mvcXssk9qeGMfelJ6msP1eOxcbt9jR+HYZuJPwjvZNqcMwfD7Qc/vOJXW3WIIoarPddT/UZiuxnGrhDeU3tCjKPrZJ+hOnby29o8UyOnLwGnby29o8Uyh05eA07eU3tHimUOnLwGnbym9o8Uyh05eA07eU3tHimUT05eA07eU3tHimUOnLwGnbym9o8Uyh05eA07eW3tHimUOnLwGnby29o8UyiOnLwAnbygesJlDa/BtapIyKWUulz6GY8nNd3XA/VcbhZgzS0ie27icrI5NnU0jORKexzGn5hy5WjzDBb+IYYrp+x48tHo035pf5WL5vOEd/hz+5P9BwxGtwGnt+qarNH+2jG1D/UzXudx5X2/UqLlHzm2qiZJKJIWSXkf6RLT6Z4ismTafB+hUaMZUo/ix29MGz7SpfVGe9cm72Hyv1PsT9pUvqkfvXeCb/Yn5X6n2D7RpfVI/eu8E3+xPyv1PsH2lS+qR+9d4Jv9h8r9T7B9pUvqkfvXeCb/YfK/U+wfaVL6pH713gm/wBh8r9T7B9o0vqkfvXeCb/YfK/U+wfaNL6pH713gm/2I+V+p9gGEqX1SP3rvBN/sPlfqfYxhqYnzQaOJkVpYvRJJPnG7SVMZNyXY+a9GEKEm5Zf/B9FMK1Ufnue7F/Hz/wKn9m7+/iudb+2y7pv+rp/qKmRceRU/mi/leq9pwzY+I/7sf0N+WKC9PC/ky2PQ5hHzaF9Xi/Ccvh2eK8s+qO7k0qc/B8PshzO64jwXSg800UNVg4XUv1GZ7bruZxq4M3kt7Ao2x8H1vn5DgzeS3uhNsfA3z8hwZvJb3Qm1eCepLyHBm8lvdCbV4G+XkngreS3uhNqHUl5J4K3kt7oTah1JeSOCt5Le6E2rwOpPyRwZvJb3Qm1eB1JeQ4M3kt7oTavA3y8sODN5Le6E2ojfPyHBm7mtv0BNqHUn5NzBZT5Z8inlNqcygl9rNZ3nDwXCvLFNmnpEN91DHoczI5Damlfy5Tboaxo+d1ztF+EufEE83CXhHbx/wAH6ahmAFy0aQDnYc76LtWjug0Z+mVulcxk/IsZGcJXZPTHa1zZG9DxZ3YWg/vLhaS7NGp8Q0f5kai9SywVcPOAgBACAEB5q6uZC0vkc1rW7S42A1fFRJqKyz7pwlUeIoWRlJos7Nznfn0bszt22XD5mnnBp/wW727to0Uda2UB8ZDmEXDgbgrupJ8GZOnKm9suT0KT4IQAgBASgyVjlmwhqhpgdpdK7oaM1t+suPUqd3Lsonpfh6j+KVXwNeIVBoaKBh1EtziLb33d9V3ox2wRkajW6txKXuMMjAQQRcEEEcx2ro1kpJtPJR9G44KwmWu1RhxaT/6pNjr830Kzot0qnc9lVSv7FSXKLviIIuNh19q0Vxk8Y+3YyUghACEkoQVHlar3OqGU9yGMaHkbi5x2noDdXSVnXk3nB7D4ctoOEqj5Fp1ZBwbRaLztx5zVx7b7epVdy2YN5W9b5je5fh8DTkgwk5s0tPc5jm6QDic12s9Yd8ArtnNvsed+JLeMVGoueC1wVePJklAQgJQGEr7aybbz0KCUs8FJTOOFcJ2/Dc4Dohj2k9P+pZz/AJtU9pFKwsMvl/cu5rANQFrfRaS7LB4tvLbMnBCPUr7Kni6ZYRVMHlxAhw449p62nX0Eqrc09y3G7ol6qNTpS4ZOTLGQTR8ElPnIh5JP3o93WNh6ktqu5YfoNasejU6keGP7NgVowsYJQEISShBX2UvFeSoIqYGlz2Atc0bXNvcFvODfpvzKpc0d/dHoNE1KNs3CpwyrGxPzswMfncnNdndlrrO6cs8Hs3e0VHc5LBbGTLFd9Nn1E4zZJAAGH7rb31+0TbVustK2pOCyzxOtajG4koQ4Q+K0YQIAQkhyEZK/ypYxiKPgkR85I055B9GPxd8gVUuauFtRvaLYdWfUlwjPJhi6YYTUyCz5gLAjZHtA6TtP7vEptqe2OfVnzrV916uyPER/VowwQGErM4WTt6hc5KZxzxdfg+cVVLdsZddpaP0buQ4ck7ButcLPrQdN74nr9Ou4XtF29XksPE7GuOtjt6MrR5bL/wATeNqtUqqmjBv9PqWku/D4YyZy7ZyZxKAEBFkBiIzsv4pyT38mTQhBKAEBBdbWgFfHbG2OjjsPKmcLtZ2jOfbY0fFcKtZQXuaOn2E7qfhLliFiZi2+vnNXVXdHnXLni+kePuj2R2blWpU3UlukbupXcLOl8vR5+xckY1BaHp2PJNt92ZIQCAEBorqNkrDHIA5rhYtOsEHjUNJ8n3CcoS3R5KfxmxUlwfLwmmc4xNNw5vpxatj+U3n4tvGs+pRlTe6J6201KleQ6Nfka8Wcf2PDWVebG46myD9E89P3HeyVYpXCku5lX2kTpPdDuh5Y+6sJ5MVprk2BSQCYGARokEwRgEBrkktfm27u1CUsvCETGbKE1jXMo82Rw1GUm0TTzfrHcw7VVq3CXZG3Y6RKo91XshZxZxTlr5OFVTniN1nFztUkuz0eJu641W2bVxp0ZTe6Rp3epU7SHRoLuW5R0zWNDGANa0WAbqAA3BX1hLCPIzk5tylyegKSAQEISShABABYDtF05JTxwIWHcQGPJlpHCF59Jlrwv/M37vSOPYq1S3UnmJsWmrzprbUWV+4rR1dZg02cHwM5hp6Y9W1nUepcN1SmzT2Wl4uz7/v/AODLgvKIXapIg/2qeRrr9Mb81w6BddY3Pkz6uiuL/C/+ztR480v4jnxftYnx/NtviuvXh6lN6bX9Fn9DacdKH1uLt/ovrrQ8nP8Ah9z/AIM0yY8Uv4b5JeaKJ7/k36r560PJ9rTbj8ywcbCeUQtuI4gz2p5Q3sjYC7qJC5SuMcF6jozl3k8/oLbp6zCZs0PmZfaRoKYfu3vJ1nqXLM6pf22lmue/7jTi5iHGxzZas6d42Mzc2JnM1u/pNuhWIW6j/V3My71edRbKa2oe2tCsLHBjt5eSbIRjAICEJBACAlACEEoDCRtxbbzI8PkltrgXcIYlUc5JfA0E72DMPXm2XN0IPkuUtQuafEmcd2TOIDzNRURczZLj5Bcvlo+hdjrlX80UzEZO5PX5+6P9yj5X3Pp60/8ABG1uTWI/pqiol5nSWb2AfVPlV6ny9cq/likdfBuJdHBYsgaSLeU8Z5/iuusaMI+hSrahcVf6pMYI22AH9F1wvQptt8maAEIIQkhAC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l-GR">
              <a:latin typeface="Calibri" pitchFamily="34" charset="0"/>
            </a:endParaRPr>
          </a:p>
        </p:txBody>
      </p:sp>
      <p:pic>
        <p:nvPicPr>
          <p:cNvPr id="14339" name="Picture 4" descr="http://1.bp.blogspot.com/-UlAh74toh1c/Ulk8abUyWPI/AAAAAAAABVA/bBUH0fUAZuU/s72-c/%CE%B4%CE%B9%CE%B1%CE%B9%CF%81%CE%B5%CF%83%CE%B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2438400"/>
            <a:ext cx="1868488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http://imageshack.us/a/img201/8052/mathseykleidi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4459288"/>
            <a:ext cx="3048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975" y="304800"/>
            <a:ext cx="8458200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743200" y="2511425"/>
            <a:ext cx="3200400" cy="100488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l-GR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38" y="161925"/>
            <a:ext cx="8882062" cy="390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319463" y="1785938"/>
            <a:ext cx="3200400" cy="10033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l-GR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8686800" cy="454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514600" y="1925638"/>
            <a:ext cx="3200400" cy="10033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l-GR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55575"/>
            <a:ext cx="5321300" cy="662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07950" y="404813"/>
            <a:ext cx="89281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200">
                <a:latin typeface="Comic Sans MS" pitchFamily="66" charset="0"/>
              </a:rPr>
              <a:t>Πάρε </a:t>
            </a:r>
            <a:r>
              <a:rPr lang="en-US" sz="3200">
                <a:latin typeface="Comic Sans MS" pitchFamily="66" charset="0"/>
              </a:rPr>
              <a:t>12</a:t>
            </a:r>
            <a:r>
              <a:rPr lang="el-GR" sz="3200">
                <a:latin typeface="Comic Sans MS" pitchFamily="66" charset="0"/>
              </a:rPr>
              <a:t> καλαμάκια. Μοίρασε τα σε 2 ομάδες</a:t>
            </a:r>
            <a:r>
              <a:rPr lang="en-US" sz="3200">
                <a:latin typeface="Comic Sans MS" pitchFamily="66" charset="0"/>
              </a:rPr>
              <a:t>.</a:t>
            </a:r>
            <a:endParaRPr lang="el-GR" sz="3200"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l-GR" sz="3200">
                <a:latin typeface="Comic Sans MS" pitchFamily="66" charset="0"/>
              </a:rPr>
              <a:t>Πόσα είναι όλα τα καλαμάκια;</a:t>
            </a:r>
          </a:p>
          <a:p>
            <a:pPr>
              <a:buFontTx/>
              <a:buChar char="•"/>
            </a:pPr>
            <a:r>
              <a:rPr lang="el-GR" sz="3200">
                <a:latin typeface="Comic Sans MS" pitchFamily="66" charset="0"/>
              </a:rPr>
              <a:t>Σε πόσες ομάδες τα μοίρασες;</a:t>
            </a:r>
          </a:p>
          <a:p>
            <a:pPr>
              <a:buFontTx/>
              <a:buChar char="•"/>
            </a:pPr>
            <a:r>
              <a:rPr lang="el-GR" sz="3200">
                <a:latin typeface="Comic Sans MS" pitchFamily="66" charset="0"/>
              </a:rPr>
              <a:t>Πόσα καλαμάκια μπήκαν σε κάθε ομάδα;</a:t>
            </a:r>
          </a:p>
        </p:txBody>
      </p:sp>
      <p:sp>
        <p:nvSpPr>
          <p:cNvPr id="5" name="Oval 4"/>
          <p:cNvSpPr/>
          <p:nvPr/>
        </p:nvSpPr>
        <p:spPr>
          <a:xfrm>
            <a:off x="1157288" y="3671888"/>
            <a:ext cx="2951162" cy="23764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6" name="Oval 5"/>
          <p:cNvSpPr/>
          <p:nvPr/>
        </p:nvSpPr>
        <p:spPr>
          <a:xfrm>
            <a:off x="4605338" y="3651250"/>
            <a:ext cx="2951162" cy="23764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7" name="Rectangle 6"/>
          <p:cNvSpPr/>
          <p:nvPr/>
        </p:nvSpPr>
        <p:spPr>
          <a:xfrm>
            <a:off x="1905000" y="3173413"/>
            <a:ext cx="287338" cy="3587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8" name="Rectangle 7"/>
          <p:cNvSpPr/>
          <p:nvPr/>
        </p:nvSpPr>
        <p:spPr>
          <a:xfrm>
            <a:off x="2370138" y="3173413"/>
            <a:ext cx="287337" cy="3587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9" name="Rectangle 8"/>
          <p:cNvSpPr/>
          <p:nvPr/>
        </p:nvSpPr>
        <p:spPr>
          <a:xfrm>
            <a:off x="2841625" y="3173413"/>
            <a:ext cx="287338" cy="3587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0" name="Rectangle 9"/>
          <p:cNvSpPr/>
          <p:nvPr/>
        </p:nvSpPr>
        <p:spPr>
          <a:xfrm>
            <a:off x="3284538" y="3154363"/>
            <a:ext cx="288925" cy="36036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1" name="Rectangle 10"/>
          <p:cNvSpPr/>
          <p:nvPr/>
        </p:nvSpPr>
        <p:spPr>
          <a:xfrm>
            <a:off x="3711575" y="3154363"/>
            <a:ext cx="287338" cy="36036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2" name="Rectangle 11"/>
          <p:cNvSpPr/>
          <p:nvPr/>
        </p:nvSpPr>
        <p:spPr>
          <a:xfrm>
            <a:off x="4137025" y="3154363"/>
            <a:ext cx="287338" cy="36036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3" name="Rectangle 12"/>
          <p:cNvSpPr/>
          <p:nvPr/>
        </p:nvSpPr>
        <p:spPr>
          <a:xfrm>
            <a:off x="4598988" y="3154363"/>
            <a:ext cx="287337" cy="36036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4" name="Rectangle 13"/>
          <p:cNvSpPr/>
          <p:nvPr/>
        </p:nvSpPr>
        <p:spPr>
          <a:xfrm>
            <a:off x="5038725" y="3154363"/>
            <a:ext cx="288925" cy="36036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5" name="Rectangle 14"/>
          <p:cNvSpPr/>
          <p:nvPr/>
        </p:nvSpPr>
        <p:spPr>
          <a:xfrm>
            <a:off x="5486400" y="3154363"/>
            <a:ext cx="287338" cy="36036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6" name="Rectangle 15"/>
          <p:cNvSpPr/>
          <p:nvPr/>
        </p:nvSpPr>
        <p:spPr>
          <a:xfrm>
            <a:off x="5937250" y="3146425"/>
            <a:ext cx="287338" cy="3587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7" name="Rectangle 16"/>
          <p:cNvSpPr/>
          <p:nvPr/>
        </p:nvSpPr>
        <p:spPr>
          <a:xfrm>
            <a:off x="6400800" y="3127375"/>
            <a:ext cx="287338" cy="3603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8" name="Rectangle 17"/>
          <p:cNvSpPr/>
          <p:nvPr/>
        </p:nvSpPr>
        <p:spPr>
          <a:xfrm>
            <a:off x="6858000" y="3122613"/>
            <a:ext cx="287338" cy="36036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292475" y="5943600"/>
            <a:ext cx="2263775" cy="830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latin typeface="Comic Sans MS" pitchFamily="66" charset="0"/>
              </a:rPr>
              <a:t>12 : 2 =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260350"/>
            <a:ext cx="8929687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200">
                <a:latin typeface="Comic Sans MS" pitchFamily="66" charset="0"/>
              </a:rPr>
              <a:t>Πάρε </a:t>
            </a:r>
            <a:r>
              <a:rPr lang="en-US" sz="3200">
                <a:latin typeface="Comic Sans MS" pitchFamily="66" charset="0"/>
              </a:rPr>
              <a:t>12</a:t>
            </a:r>
            <a:r>
              <a:rPr lang="el-GR" sz="3200">
                <a:latin typeface="Comic Sans MS" pitchFamily="66" charset="0"/>
              </a:rPr>
              <a:t> κυβάκια. Μοίρασε τα σε έξι μπολάκια.</a:t>
            </a:r>
          </a:p>
          <a:p>
            <a:pPr>
              <a:buFontTx/>
              <a:buChar char="•"/>
            </a:pPr>
            <a:r>
              <a:rPr lang="el-GR" sz="3200">
                <a:latin typeface="Comic Sans MS" pitchFamily="66" charset="0"/>
              </a:rPr>
              <a:t>Πόσα είναι τα κυβάκια;</a:t>
            </a:r>
          </a:p>
          <a:p>
            <a:pPr>
              <a:buFontTx/>
              <a:buChar char="•"/>
            </a:pPr>
            <a:r>
              <a:rPr lang="el-GR" sz="3200">
                <a:latin typeface="Comic Sans MS" pitchFamily="66" charset="0"/>
              </a:rPr>
              <a:t>Σε πόσα μπολάκια  τα μο</a:t>
            </a:r>
            <a:r>
              <a:rPr lang="el-GR" sz="3200"/>
              <a:t>ίρασες</a:t>
            </a:r>
            <a:r>
              <a:rPr lang="el-GR" sz="3200">
                <a:latin typeface="Comic Sans MS" pitchFamily="66" charset="0"/>
              </a:rPr>
              <a:t> ;</a:t>
            </a:r>
          </a:p>
          <a:p>
            <a:pPr>
              <a:buFontTx/>
              <a:buChar char="•"/>
            </a:pPr>
            <a:r>
              <a:rPr lang="el-GR" sz="3200">
                <a:latin typeface="Comic Sans MS" pitchFamily="66" charset="0"/>
              </a:rPr>
              <a:t>Πόσα κυβάκια έβαλες στο κάθε ένα ;</a:t>
            </a:r>
          </a:p>
        </p:txBody>
      </p:sp>
      <p:sp>
        <p:nvSpPr>
          <p:cNvPr id="6" name="Oval 5"/>
          <p:cNvSpPr/>
          <p:nvPr/>
        </p:nvSpPr>
        <p:spPr>
          <a:xfrm>
            <a:off x="255588" y="2914650"/>
            <a:ext cx="1800225" cy="19446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7" name="Oval 6"/>
          <p:cNvSpPr/>
          <p:nvPr/>
        </p:nvSpPr>
        <p:spPr>
          <a:xfrm>
            <a:off x="2879725" y="2914650"/>
            <a:ext cx="1800225" cy="19446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8" name="Oval 7"/>
          <p:cNvSpPr/>
          <p:nvPr/>
        </p:nvSpPr>
        <p:spPr>
          <a:xfrm>
            <a:off x="5057775" y="2914650"/>
            <a:ext cx="1800225" cy="19446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9" name="Rectangle 8"/>
          <p:cNvSpPr/>
          <p:nvPr/>
        </p:nvSpPr>
        <p:spPr>
          <a:xfrm>
            <a:off x="3095625" y="2438400"/>
            <a:ext cx="287338" cy="3603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0" name="Rectangle 9"/>
          <p:cNvSpPr/>
          <p:nvPr/>
        </p:nvSpPr>
        <p:spPr>
          <a:xfrm>
            <a:off x="3527425" y="2438400"/>
            <a:ext cx="288925" cy="3603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1" name="Rectangle 10"/>
          <p:cNvSpPr/>
          <p:nvPr/>
        </p:nvSpPr>
        <p:spPr>
          <a:xfrm>
            <a:off x="3962400" y="2438400"/>
            <a:ext cx="287338" cy="3603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2" name="Rectangle 11"/>
          <p:cNvSpPr/>
          <p:nvPr/>
        </p:nvSpPr>
        <p:spPr>
          <a:xfrm>
            <a:off x="4424363" y="2435225"/>
            <a:ext cx="287337" cy="3603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3" name="Rectangle 12"/>
          <p:cNvSpPr/>
          <p:nvPr/>
        </p:nvSpPr>
        <p:spPr>
          <a:xfrm>
            <a:off x="4914900" y="2425700"/>
            <a:ext cx="287338" cy="3587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4" name="Rectangle 13"/>
          <p:cNvSpPr/>
          <p:nvPr/>
        </p:nvSpPr>
        <p:spPr>
          <a:xfrm>
            <a:off x="5334000" y="2435225"/>
            <a:ext cx="287338" cy="3603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5" name="Rectangle 14"/>
          <p:cNvSpPr/>
          <p:nvPr/>
        </p:nvSpPr>
        <p:spPr>
          <a:xfrm>
            <a:off x="5788025" y="2425700"/>
            <a:ext cx="288925" cy="3587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6" name="Rectangle 15"/>
          <p:cNvSpPr/>
          <p:nvPr/>
        </p:nvSpPr>
        <p:spPr>
          <a:xfrm>
            <a:off x="2614613" y="2438400"/>
            <a:ext cx="288925" cy="3603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7" name="Rectangle 16"/>
          <p:cNvSpPr/>
          <p:nvPr/>
        </p:nvSpPr>
        <p:spPr>
          <a:xfrm>
            <a:off x="2100263" y="2438400"/>
            <a:ext cx="287337" cy="3603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8" name="Rectangle 17"/>
          <p:cNvSpPr/>
          <p:nvPr/>
        </p:nvSpPr>
        <p:spPr>
          <a:xfrm>
            <a:off x="6324600" y="2425700"/>
            <a:ext cx="287338" cy="3587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9" name="Rectangle 18"/>
          <p:cNvSpPr/>
          <p:nvPr/>
        </p:nvSpPr>
        <p:spPr>
          <a:xfrm>
            <a:off x="1628775" y="2438400"/>
            <a:ext cx="288925" cy="3603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20" name="Rectangle 19"/>
          <p:cNvSpPr/>
          <p:nvPr/>
        </p:nvSpPr>
        <p:spPr>
          <a:xfrm>
            <a:off x="1150938" y="2438400"/>
            <a:ext cx="288925" cy="36036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21" name="Oval 20"/>
          <p:cNvSpPr/>
          <p:nvPr/>
        </p:nvSpPr>
        <p:spPr>
          <a:xfrm>
            <a:off x="7073900" y="2897188"/>
            <a:ext cx="1800225" cy="19431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22" name="Oval 21"/>
          <p:cNvSpPr/>
          <p:nvPr/>
        </p:nvSpPr>
        <p:spPr>
          <a:xfrm>
            <a:off x="1582738" y="4648200"/>
            <a:ext cx="1800225" cy="194468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23" name="Oval 22"/>
          <p:cNvSpPr/>
          <p:nvPr/>
        </p:nvSpPr>
        <p:spPr>
          <a:xfrm>
            <a:off x="4024313" y="4687888"/>
            <a:ext cx="1800225" cy="19446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273800" y="5245100"/>
            <a:ext cx="2263775" cy="83026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>
                <a:latin typeface="Comic Sans MS" pitchFamily="66" charset="0"/>
              </a:rPr>
              <a:t>12 : </a:t>
            </a:r>
            <a:r>
              <a:rPr lang="el-GR" sz="4800">
                <a:latin typeface="Comic Sans MS" pitchFamily="66" charset="0"/>
              </a:rPr>
              <a:t>6</a:t>
            </a:r>
            <a:r>
              <a:rPr lang="en-US" sz="4800">
                <a:latin typeface="Comic Sans MS" pitchFamily="66" charset="0"/>
              </a:rPr>
              <a:t> =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3"/>
          <p:cNvSpPr txBox="1">
            <a:spLocks noChangeArrowheads="1"/>
          </p:cNvSpPr>
          <p:nvPr/>
        </p:nvSpPr>
        <p:spPr bwMode="auto">
          <a:xfrm>
            <a:off x="228600" y="457200"/>
            <a:ext cx="81597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l-GR" sz="4000">
                <a:latin typeface="Comic Sans MS" pitchFamily="66" charset="0"/>
              </a:rPr>
              <a:t>Σκέψου ένα πρόβλημα για κάθε μια</a:t>
            </a:r>
          </a:p>
          <a:p>
            <a:pPr algn="ctr"/>
            <a:r>
              <a:rPr lang="el-GR" sz="4000">
                <a:latin typeface="Comic Sans MS" pitchFamily="66" charset="0"/>
              </a:rPr>
              <a:t> από τις παρακάτω εικόνες</a:t>
            </a:r>
            <a:endParaRPr lang="en-US" sz="4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http://ts3.mm.bing.net/images/thumbnail.aspx?q=4993892126229434&amp;id=63074f36c905b2068c4cd664931a16c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41288"/>
            <a:ext cx="115887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 descr="http://ts3.mm.bing.net/images/thumbnail.aspx?q=4812056101389894&amp;id=eda2b40a559379747715e37c80b12ea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62163" y="2794000"/>
            <a:ext cx="22987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2438400" y="5562600"/>
            <a:ext cx="44958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7200" dirty="0">
                <a:solidFill>
                  <a:schemeClr val="tx1"/>
                </a:solidFill>
                <a:latin typeface="Comic Sans MS" panose="030F0702030302020204" pitchFamily="66" charset="0"/>
              </a:rPr>
              <a:t>14</a:t>
            </a:r>
            <a:r>
              <a:rPr lang="en-US" sz="7200" dirty="0">
                <a:solidFill>
                  <a:schemeClr val="tx1"/>
                </a:solidFill>
                <a:latin typeface="Comic Sans MS" panose="030F0702030302020204" pitchFamily="66" charset="0"/>
              </a:rPr>
              <a:t> ÷2=</a:t>
            </a:r>
            <a:r>
              <a:rPr lang="el-GR" sz="7200" dirty="0">
                <a:solidFill>
                  <a:schemeClr val="tx1"/>
                </a:solidFill>
                <a:latin typeface="Comic Sans MS" panose="030F0702030302020204" pitchFamily="66" charset="0"/>
              </a:rPr>
              <a:t>7</a:t>
            </a:r>
          </a:p>
        </p:txBody>
      </p:sp>
      <p:pic>
        <p:nvPicPr>
          <p:cNvPr id="13" name="Picture 7" descr="http://ts3.mm.bing.net/images/thumbnail.aspx?q=4812056101389894&amp;id=eda2b40a559379747715e37c80b12ea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97363" y="2794000"/>
            <a:ext cx="22987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 descr="http://ts3.mm.bing.net/images/thumbnail.aspx?q=4993892126229434&amp;id=63074f36c905b2068c4cd664931a16c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1288" y="141288"/>
            <a:ext cx="115887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http://ts3.mm.bing.net/images/thumbnail.aspx?q=4993892126229434&amp;id=63074f36c905b2068c4cd664931a16c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32075" y="141288"/>
            <a:ext cx="115887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 descr="http://ts3.mm.bing.net/images/thumbnail.aspx?q=4993892126229434&amp;id=63074f36c905b2068c4cd664931a16c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90950" y="141288"/>
            <a:ext cx="115887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 descr="http://ts3.mm.bing.net/images/thumbnail.aspx?q=4993892126229434&amp;id=63074f36c905b2068c4cd664931a16c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8713" y="141288"/>
            <a:ext cx="115887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" descr="http://ts3.mm.bing.net/images/thumbnail.aspx?q=4993892126229434&amp;id=63074f36c905b2068c4cd664931a16c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7588" y="141288"/>
            <a:ext cx="115887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5" descr="http://ts3.mm.bing.net/images/thumbnail.aspx?q=4993892126229434&amp;id=63074f36c905b2068c4cd664931a16c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1400" y="141288"/>
            <a:ext cx="115887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5" descr="http://ts3.mm.bing.net/images/thumbnail.aspx?q=4993892126229434&amp;id=63074f36c905b2068c4cd664931a16c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495425"/>
            <a:ext cx="1158875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5" descr="http://ts3.mm.bing.net/images/thumbnail.aspx?q=4993892126229434&amp;id=63074f36c905b2068c4cd664931a16c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33513" y="1484313"/>
            <a:ext cx="1158875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 descr="http://ts3.mm.bing.net/images/thumbnail.aspx?q=4993892126229434&amp;id=63074f36c905b2068c4cd664931a16c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2388" y="1516063"/>
            <a:ext cx="115887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5" descr="http://ts3.mm.bing.net/images/thumbnail.aspx?q=4993892126229434&amp;id=63074f36c905b2068c4cd664931a16c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1549400"/>
            <a:ext cx="1158875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" descr="http://ts3.mm.bing.net/images/thumbnail.aspx?q=4993892126229434&amp;id=63074f36c905b2068c4cd664931a16c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5075" y="1549400"/>
            <a:ext cx="1158875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5" descr="http://ts3.mm.bing.net/images/thumbnail.aspx?q=4993892126229434&amp;id=63074f36c905b2068c4cd664931a16c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2525" y="1538288"/>
            <a:ext cx="115887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5" descr="http://ts3.mm.bing.net/images/thumbnail.aspx?q=4993892126229434&amp;id=63074f36c905b2068c4cd664931a16c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7600" y="1400175"/>
            <a:ext cx="115887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Arrow Connector 2"/>
          <p:cNvCxnSpPr/>
          <p:nvPr/>
        </p:nvCxnSpPr>
        <p:spPr>
          <a:xfrm>
            <a:off x="1990725" y="5026025"/>
            <a:ext cx="1438275" cy="61277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5900" y="4378325"/>
            <a:ext cx="24939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800">
                <a:latin typeface="Comic Sans MS" pitchFamily="66" charset="0"/>
              </a:rPr>
              <a:t>Τα λουλούδια που έχω</a:t>
            </a:r>
            <a:endParaRPr lang="en-US" sz="2800">
              <a:latin typeface="Comic Sans MS" pitchFamily="66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4311650" y="4800600"/>
            <a:ext cx="153988" cy="9906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468688" y="4332288"/>
            <a:ext cx="16875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800">
                <a:latin typeface="Comic Sans MS" pitchFamily="66" charset="0"/>
              </a:rPr>
              <a:t>μοιράζω</a:t>
            </a:r>
            <a:endParaRPr lang="en-US" sz="2800">
              <a:latin typeface="Comic Sans MS" pitchFamily="66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5867400" y="3648075"/>
            <a:ext cx="2493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800">
                <a:latin typeface="Comic Sans MS" pitchFamily="66" charset="0"/>
              </a:rPr>
              <a:t>Σε πόσα βάζα</a:t>
            </a:r>
            <a:endParaRPr lang="en-US" sz="2800">
              <a:latin typeface="Comic Sans MS" pitchFamily="66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5156200" y="4114800"/>
            <a:ext cx="1076325" cy="14478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5973763" y="5486400"/>
            <a:ext cx="1417637" cy="89217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203950" y="4457700"/>
            <a:ext cx="30511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2800">
                <a:latin typeface="Comic Sans MS" pitchFamily="66" charset="0"/>
              </a:rPr>
              <a:t> πόσα λουλούδια μπαίνουν σε κάθε βάζο</a:t>
            </a:r>
            <a:endParaRPr lang="en-US" sz="28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34" grpId="0"/>
      <p:bldP spid="35" grpId="0"/>
      <p:bldP spid="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98425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762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98425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98425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2625" y="762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42863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1113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33338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11113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120775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120775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19338" y="1120775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86138" y="1100138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9425" y="1077913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0668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1055688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http://ts3.mm.bing.net/images/thumbnail.aspx?q=4737040200171610&amp;id=722e2555e5ad5f3acd23efd044beda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1044575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 descr="http://ts3.mm.bing.net/images/thumbnail.aspx?q=4513461400174878&amp;id=4864533bede46241c3ade4d69de6c1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3825" y="2362200"/>
            <a:ext cx="20859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 descr="http://ts3.mm.bing.net/images/thumbnail.aspx?q=4513461400174878&amp;id=4864533bede46241c3ade4d69de6c1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2373313"/>
            <a:ext cx="20859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 descr="http://ts3.mm.bing.net/images/thumbnail.aspx?q=4513461400174878&amp;id=4864533bede46241c3ade4d69de6c1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3" y="2384425"/>
            <a:ext cx="20859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4" descr="http://ts3.mm.bing.net/images/thumbnail.aspx?q=4513461400174878&amp;id=4864533bede46241c3ade4d69de6c1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67425" y="2362200"/>
            <a:ext cx="208597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6"/>
          <p:cNvSpPr/>
          <p:nvPr/>
        </p:nvSpPr>
        <p:spPr>
          <a:xfrm>
            <a:off x="3048000" y="4876800"/>
            <a:ext cx="4038600" cy="14478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s1.mm.bing.net/images/thumbnail.aspx?q=5033032172175484&amp;id=3b43cb7d2dfa4b16ac9d921895c527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1938" y="228600"/>
            <a:ext cx="914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ts1.mm.bing.net/images/thumbnail.aspx?q=5033032172175484&amp;id=3b43cb7d2dfa4b16ac9d921895c527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28738" y="228600"/>
            <a:ext cx="914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ts1.mm.bing.net/images/thumbnail.aspx?q=5033032172175484&amp;id=3b43cb7d2dfa4b16ac9d921895c527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95538" y="206375"/>
            <a:ext cx="914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ts1.mm.bing.net/images/thumbnail.aspx?q=5033032172175484&amp;id=3b43cb7d2dfa4b16ac9d921895c527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06375"/>
            <a:ext cx="914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ts1.mm.bing.net/images/thumbnail.aspx?q=5033032172175484&amp;id=3b43cb7d2dfa4b16ac9d921895c527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06375"/>
            <a:ext cx="914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ts1.mm.bing.net/images/thumbnail.aspx?q=5033032172175484&amp;id=3b43cb7d2dfa4b16ac9d921895c527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1938" y="1117600"/>
            <a:ext cx="914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ts1.mm.bing.net/images/thumbnail.aspx?q=5033032172175484&amp;id=3b43cb7d2dfa4b16ac9d921895c527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1938" y="2057400"/>
            <a:ext cx="914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ts1.mm.bing.net/images/thumbnail.aspx?q=5033032172175484&amp;id=3b43cb7d2dfa4b16ac9d921895c527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28738" y="1152525"/>
            <a:ext cx="914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ts1.mm.bing.net/images/thumbnail.aspx?q=5033032172175484&amp;id=3b43cb7d2dfa4b16ac9d921895c527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2065338"/>
            <a:ext cx="914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http://ts1.mm.bing.net/images/thumbnail.aspx?q=5033032172175484&amp;id=3b43cb7d2dfa4b16ac9d921895c527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49513" y="1152525"/>
            <a:ext cx="914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http://ts1.mm.bing.net/images/thumbnail.aspx?q=5033032172175484&amp;id=3b43cb7d2dfa4b16ac9d921895c527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49513" y="2057400"/>
            <a:ext cx="914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http://ts1.mm.bing.net/images/thumbnail.aspx?q=5033032172175484&amp;id=3b43cb7d2dfa4b16ac9d921895c527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1117600"/>
            <a:ext cx="914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http://ts1.mm.bing.net/images/thumbnail.aspx?q=5033032172175484&amp;id=3b43cb7d2dfa4b16ac9d921895c527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38538" y="2052638"/>
            <a:ext cx="914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http://ts1.mm.bing.net/images/thumbnail.aspx?q=5033032172175484&amp;id=3b43cb7d2dfa4b16ac9d921895c527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9488" y="1123950"/>
            <a:ext cx="914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http://ts1.mm.bing.net/images/thumbnail.aspx?q=5033032172175484&amp;id=3b43cb7d2dfa4b16ac9d921895c527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8375" y="2014538"/>
            <a:ext cx="9144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 descr="http://ts1.mm.bing.net/images/thumbnail.aspx?q=5043357265036268&amp;id=f66545fc1aa236cffaa1266a05370a9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5100" y="3200400"/>
            <a:ext cx="1620838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 descr="http://ts1.mm.bing.net/images/thumbnail.aspx?q=5043357265036268&amp;id=f66545fc1aa236cffaa1266a05370a9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62150" y="3200400"/>
            <a:ext cx="1619250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" descr="http://ts1.mm.bing.net/images/thumbnail.aspx?q=5043357265036268&amp;id=f66545fc1aa236cffaa1266a05370a9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3200400"/>
            <a:ext cx="1619250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6" descr="http://ts1.mm.bing.net/images/thumbnail.aspx?q=5043357265036268&amp;id=f66545fc1aa236cffaa1266a05370a9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3152775"/>
            <a:ext cx="1619250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6" descr="http://ts1.mm.bing.net/images/thumbnail.aspx?q=5043357265036268&amp;id=f66545fc1aa236cffaa1266a05370a9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3084513"/>
            <a:ext cx="1619250" cy="153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23"/>
          <p:cNvSpPr/>
          <p:nvPr/>
        </p:nvSpPr>
        <p:spPr>
          <a:xfrm>
            <a:off x="3048000" y="5029200"/>
            <a:ext cx="4038600" cy="14478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6000" y="914400"/>
            <a:ext cx="4581525" cy="13239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8000" dirty="0">
                <a:latin typeface="Comic Sans MS" panose="030F0702030302020204" pitchFamily="66" charset="0"/>
              </a:rPr>
              <a:t>15 : 5 = 3</a:t>
            </a:r>
            <a:endParaRPr lang="en-US" sz="8000" dirty="0">
              <a:latin typeface="Comic Sans MS" panose="030F0702030302020204" pitchFamily="66" charset="0"/>
            </a:endParaRPr>
          </a:p>
        </p:txBody>
      </p:sp>
      <p:sp>
        <p:nvSpPr>
          <p:cNvPr id="6" name="Down Arrow 5"/>
          <p:cNvSpPr/>
          <p:nvPr/>
        </p:nvSpPr>
        <p:spPr>
          <a:xfrm rot="2089058">
            <a:off x="2743200" y="2057400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675" name="TextBox 6"/>
          <p:cNvSpPr txBox="1">
            <a:spLocks noChangeArrowheads="1"/>
          </p:cNvSpPr>
          <p:nvPr/>
        </p:nvSpPr>
        <p:spPr bwMode="auto">
          <a:xfrm>
            <a:off x="685800" y="3028950"/>
            <a:ext cx="2503488" cy="646113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 b="1">
                <a:latin typeface="Comic Sans MS" pitchFamily="66" charset="0"/>
              </a:rPr>
              <a:t>Διαιρετέος</a:t>
            </a:r>
            <a:r>
              <a:rPr lang="el-GR">
                <a:latin typeface="Calibri" pitchFamily="34" charset="0"/>
              </a:rPr>
              <a:t> </a:t>
            </a:r>
            <a:endParaRPr lang="en-US">
              <a:latin typeface="Calibri" pitchFamily="34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4500563" y="2020888"/>
            <a:ext cx="484187" cy="1654175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432175" y="3827463"/>
            <a:ext cx="2287588" cy="64611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3600" b="1" dirty="0">
                <a:latin typeface="Comic Sans MS" panose="030F0702030302020204" pitchFamily="66" charset="0"/>
              </a:rPr>
              <a:t>Διαιρέτης</a:t>
            </a:r>
            <a:r>
              <a:rPr lang="el-GR" dirty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  <p:sp>
        <p:nvSpPr>
          <p:cNvPr id="10" name="Down Arrow 9"/>
          <p:cNvSpPr/>
          <p:nvPr/>
        </p:nvSpPr>
        <p:spPr>
          <a:xfrm rot="19730281">
            <a:off x="6484938" y="1995488"/>
            <a:ext cx="484187" cy="977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400800" y="3160713"/>
            <a:ext cx="1946275" cy="6461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3600" b="1" dirty="0">
                <a:latin typeface="Comic Sans MS" panose="030F0702030302020204" pitchFamily="66" charset="0"/>
              </a:rPr>
              <a:t>Πηλίκο </a:t>
            </a:r>
            <a:r>
              <a:rPr lang="el-GR" dirty="0">
                <a:latin typeface="+mn-lt"/>
              </a:rPr>
              <a:t> 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3"/>
          <p:cNvSpPr txBox="1">
            <a:spLocks noChangeArrowheads="1"/>
          </p:cNvSpPr>
          <p:nvPr/>
        </p:nvSpPr>
        <p:spPr bwMode="auto">
          <a:xfrm>
            <a:off x="457200" y="685800"/>
            <a:ext cx="20923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6000">
                <a:latin typeface="Comic Sans MS" pitchFamily="66" charset="0"/>
              </a:rPr>
              <a:t>16:4=</a:t>
            </a:r>
            <a:endParaRPr lang="en-US" sz="6000">
              <a:latin typeface="Comic Sans MS" pitchFamily="66" charset="0"/>
            </a:endParaRPr>
          </a:p>
        </p:txBody>
      </p:sp>
      <p:sp>
        <p:nvSpPr>
          <p:cNvPr id="30722" name="TextBox 4"/>
          <p:cNvSpPr txBox="1">
            <a:spLocks noChangeArrowheads="1"/>
          </p:cNvSpPr>
          <p:nvPr/>
        </p:nvSpPr>
        <p:spPr bwMode="auto">
          <a:xfrm>
            <a:off x="2457450" y="838200"/>
            <a:ext cx="514350" cy="685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l-GR">
              <a:latin typeface="Calibri" pitchFamily="34" charset="0"/>
            </a:endParaRPr>
          </a:p>
        </p:txBody>
      </p:sp>
      <p:pic>
        <p:nvPicPr>
          <p:cNvPr id="30723" name="il_fi" descr="http://bestclipartblog.com/clipart-pics/cat-clipart-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1981200"/>
            <a:ext cx="476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il_fi" descr="http://bestclipartblog.com/clipart-pics/cat-clipart-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050" y="1981200"/>
            <a:ext cx="476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il_fi" descr="http://bestclipartblog.com/clipart-pics/cat-clipart-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075" y="2667000"/>
            <a:ext cx="476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il_fi" descr="http://bestclipartblog.com/clipart-pics/cat-clipart-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050" y="2689225"/>
            <a:ext cx="476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il_fi" descr="http://bestclipartblog.com/clipart-pics/cat-clipart-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0650" y="3352800"/>
            <a:ext cx="476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il_fi" descr="http://bestclipartblog.com/clipart-pics/cat-clipart-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3" y="3352800"/>
            <a:ext cx="476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il_fi" descr="http://bestclipartblog.com/clipart-pics/cat-clipart-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11275" y="1981200"/>
            <a:ext cx="476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0" name="il_fi" descr="http://bestclipartblog.com/clipart-pics/cat-clipart-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11275" y="2689225"/>
            <a:ext cx="476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il_fi" descr="http://bestclipartblog.com/clipart-pics/cat-clipart-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22388" y="3341688"/>
            <a:ext cx="476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2" name="il_fi" descr="http://bestclipartblog.com/clipart-pics/cat-clipart-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47863" y="1981200"/>
            <a:ext cx="476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3" name="il_fi" descr="http://bestclipartblog.com/clipart-pics/cat-clipart-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38338" y="2689225"/>
            <a:ext cx="476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4" name="il_fi" descr="http://bestclipartblog.com/clipart-pics/cat-clipart-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60563" y="3341688"/>
            <a:ext cx="476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5" name="il_fi" descr="http://bestclipartblog.com/clipart-pics/cat-clipart-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0650" y="4038600"/>
            <a:ext cx="476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6" name="il_fi" descr="http://bestclipartblog.com/clipart-pics/cat-clipart-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9300" y="4027488"/>
            <a:ext cx="476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7" name="il_fi" descr="http://bestclipartblog.com/clipart-pics/cat-clipart-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62088" y="4005263"/>
            <a:ext cx="476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8" name="il_fi" descr="http://bestclipartblog.com/clipart-pics/cat-clipart-1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3275" y="4005263"/>
            <a:ext cx="4762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9" name="il_fi" descr="http://www.who2000inc.org/rose_clipar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48250" y="1524000"/>
            <a:ext cx="4381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0" name="il_fi" descr="http://www.who2000inc.org/rose_clipar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1506538"/>
            <a:ext cx="4381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1" name="il_fi" descr="http://www.who2000inc.org/rose_clipar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1506538"/>
            <a:ext cx="4381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2" name="il_fi" descr="http://www.who2000inc.org/rose_clipar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57950" y="1506538"/>
            <a:ext cx="4381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3" name="il_fi" descr="http://www.who2000inc.org/rose_clipar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1524000"/>
            <a:ext cx="4381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4" name="il_fi" descr="http://www.who2000inc.org/rose_clipar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0475" y="827088"/>
            <a:ext cx="438150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5" name="il_fi" descr="http://www.who2000inc.org/rose_clipar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75288" y="827088"/>
            <a:ext cx="438150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6" name="il_fi" descr="http://www.who2000inc.org/rose_clipar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4550" y="855663"/>
            <a:ext cx="4381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7" name="il_fi" descr="http://www.who2000inc.org/rose_clipar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57950" y="855663"/>
            <a:ext cx="4381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8" name="il_fi" descr="http://www.who2000inc.org/rose_clipar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0400" y="838200"/>
            <a:ext cx="438150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9" name="il_fi" descr="http://www.who2000inc.org/rose_clipar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3800" y="827088"/>
            <a:ext cx="438150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0" name="il_fi" descr="http://www.who2000inc.org/rose_clipart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32688" y="1581150"/>
            <a:ext cx="43815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1" name="TextBox 33"/>
          <p:cNvSpPr txBox="1">
            <a:spLocks noChangeArrowheads="1"/>
          </p:cNvSpPr>
          <p:nvPr/>
        </p:nvSpPr>
        <p:spPr bwMode="auto">
          <a:xfrm>
            <a:off x="5137150" y="2252663"/>
            <a:ext cx="3321050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6000">
                <a:latin typeface="Comic Sans MS" pitchFamily="66" charset="0"/>
              </a:rPr>
              <a:t>:</a:t>
            </a:r>
            <a:endParaRPr lang="en-US" sz="6000">
              <a:latin typeface="Comic Sans MS" pitchFamily="66" charset="0"/>
            </a:endParaRPr>
          </a:p>
        </p:txBody>
      </p:sp>
      <p:sp>
        <p:nvSpPr>
          <p:cNvPr id="30752" name="TextBox 34"/>
          <p:cNvSpPr txBox="1">
            <a:spLocks noChangeArrowheads="1"/>
          </p:cNvSpPr>
          <p:nvPr/>
        </p:nvSpPr>
        <p:spPr bwMode="auto">
          <a:xfrm>
            <a:off x="7191375" y="2292350"/>
            <a:ext cx="514350" cy="68738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l-GR">
              <a:latin typeface="Calibri" pitchFamily="34" charset="0"/>
            </a:endParaRPr>
          </a:p>
        </p:txBody>
      </p:sp>
      <p:sp>
        <p:nvSpPr>
          <p:cNvPr id="30753" name="TextBox 35"/>
          <p:cNvSpPr txBox="1">
            <a:spLocks noChangeArrowheads="1"/>
          </p:cNvSpPr>
          <p:nvPr/>
        </p:nvSpPr>
        <p:spPr bwMode="auto">
          <a:xfrm>
            <a:off x="8077200" y="5656263"/>
            <a:ext cx="514350" cy="685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l-GR">
              <a:latin typeface="Calibri" pitchFamily="34" charset="0"/>
            </a:endParaRPr>
          </a:p>
        </p:txBody>
      </p:sp>
      <p:pic>
        <p:nvPicPr>
          <p:cNvPr id="30754" name="il_fi" descr="http://cdn6.fotosearch.com/bthumb/CSP/CSP900/k9006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35138" y="4800600"/>
            <a:ext cx="67627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5" name="il_fi" descr="http://cdn6.fotosearch.com/bthumb/CSP/CSP900/k9006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6513" y="4800600"/>
            <a:ext cx="67627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6" name="il_fi" descr="http://cdn6.fotosearch.com/bthumb/CSP/CSP900/k9006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35138" y="5464175"/>
            <a:ext cx="67627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7" name="il_fi" descr="http://cdn6.fotosearch.com/bthumb/CSP/CSP900/k9006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27300" y="5464175"/>
            <a:ext cx="67627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8" name="il_fi" descr="http://cdn6.fotosearch.com/bthumb/CSP/CSP900/k9006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1175" y="6078538"/>
            <a:ext cx="67627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9" name="il_fi" descr="http://cdn6.fotosearch.com/bthumb/CSP/CSP900/k9006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33663" y="6078538"/>
            <a:ext cx="67627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0" name="il_fi" descr="http://cdn6.fotosearch.com/bthumb/CSP/CSP900/k9006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0900" y="4783138"/>
            <a:ext cx="676275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1" name="il_fi" descr="http://cdn6.fotosearch.com/bthumb/CSP/CSP900/k9006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1000" y="4783138"/>
            <a:ext cx="676275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2" name="il_fi" descr="http://cdn6.fotosearch.com/bthumb/CSP/CSP900/k9006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1413" y="4783138"/>
            <a:ext cx="676275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3" name="il_fi" descr="http://cdn6.fotosearch.com/bthumb/CSP/CSP900/k9006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0900" y="5435600"/>
            <a:ext cx="67627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4" name="il_fi" descr="http://cdn6.fotosearch.com/bthumb/CSP/CSP900/k9006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90900" y="6030913"/>
            <a:ext cx="67627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5" name="il_fi" descr="http://cdn6.fotosearch.com/bthumb/CSP/CSP900/k9006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25" y="4783138"/>
            <a:ext cx="676275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6" name="il_fi" descr="http://cdn6.fotosearch.com/bthumb/CSP/CSP900/k9006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0475" y="5378450"/>
            <a:ext cx="67627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7" name="il_fi" descr="http://cdn6.fotosearch.com/bthumb/CSP/CSP900/k9006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75138" y="5378450"/>
            <a:ext cx="67627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8" name="il_fi" descr="http://cdn6.fotosearch.com/bthumb/CSP/CSP900/k9006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0475" y="5975350"/>
            <a:ext cx="67627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9" name="il_fi" descr="http://cdn6.fotosearch.com/bthumb/CSP/CSP900/k90060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1000" y="5999163"/>
            <a:ext cx="676275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0" name="TextBox 52"/>
          <p:cNvSpPr txBox="1">
            <a:spLocks noChangeArrowheads="1"/>
          </p:cNvSpPr>
          <p:nvPr/>
        </p:nvSpPr>
        <p:spPr bwMode="auto">
          <a:xfrm>
            <a:off x="6016625" y="4665663"/>
            <a:ext cx="28987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6000">
                <a:latin typeface="Comic Sans MS" pitchFamily="66" charset="0"/>
              </a:rPr>
              <a:t>15:3=</a:t>
            </a:r>
          </a:p>
          <a:p>
            <a:r>
              <a:rPr lang="el-GR" sz="6000">
                <a:latin typeface="Comic Sans MS" pitchFamily="66" charset="0"/>
              </a:rPr>
              <a:t>15:5=</a:t>
            </a:r>
            <a:endParaRPr lang="en-US" sz="6000">
              <a:latin typeface="Comic Sans MS" pitchFamily="66" charset="0"/>
            </a:endParaRPr>
          </a:p>
        </p:txBody>
      </p:sp>
      <p:sp>
        <p:nvSpPr>
          <p:cNvPr id="30771" name="TextBox 53"/>
          <p:cNvSpPr txBox="1">
            <a:spLocks noChangeArrowheads="1"/>
          </p:cNvSpPr>
          <p:nvPr/>
        </p:nvSpPr>
        <p:spPr bwMode="auto">
          <a:xfrm>
            <a:off x="8077200" y="4665663"/>
            <a:ext cx="514350" cy="6858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l-GR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93</Words>
  <Application>Microsoft Office PowerPoint</Application>
  <PresentationFormat>On-screen Show (4:3)</PresentationFormat>
  <Paragraphs>27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Comic Sans MS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yiallouros</dc:creator>
  <cp:lastModifiedBy>.</cp:lastModifiedBy>
  <cp:revision>14</cp:revision>
  <dcterms:created xsi:type="dcterms:W3CDTF">2013-11-11T15:18:13Z</dcterms:created>
  <dcterms:modified xsi:type="dcterms:W3CDTF">2020-03-17T17:06:29Z</dcterms:modified>
</cp:coreProperties>
</file>