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1" r:id="rId5"/>
    <p:sldId id="260" r:id="rId6"/>
    <p:sldId id="262" r:id="rId7"/>
    <p:sldId id="259" r:id="rId8"/>
    <p:sldId id="263" r:id="rId9"/>
    <p:sldId id="265" r:id="rId10"/>
    <p:sldId id="264" r:id="rId11"/>
    <p:sldId id="267" r:id="rId12"/>
    <p:sldId id="266" r:id="rId13"/>
    <p:sldId id="268" r:id="rId14"/>
    <p:sldId id="269" r:id="rId15"/>
    <p:sldId id="270" r:id="rId16"/>
    <p:sldId id="271" r:id="rId17"/>
    <p:sldId id="273" r:id="rId18"/>
    <p:sldId id="272" r:id="rId19"/>
    <p:sldId id="274" r:id="rId20"/>
    <p:sldId id="275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A1B5A5F-C5B1-4127-8A61-D071E20B4D16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D090CA-0E75-4E11-91CD-0A97B44BE13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C643AC-B467-4ED2-8754-E818DABE74F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266714B-A4B8-44C2-AE11-CDCE4C781E6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05B25-AFFB-44F3-8F2C-CB9E18B644EC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D4526-3A73-4C9A-B5A4-FDDCD503B0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4FD19-49BA-47BD-B198-2EAD33D39E6E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62749-116A-4E10-A83C-A59DE6EA2B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FCF87-1AB0-4D9B-8178-F86C6B0E3167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20810-BA05-4349-AF05-349E1E9BEF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A2071-5D2F-4853-B787-84611F5E4847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94CC0-F33E-4D31-9762-D9BDD6B32B0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E13B4-AC7D-4EB4-94E1-1CD350592254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AED45-D72F-471C-923C-A086EB7D8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7C339-4418-42C0-BE46-7C3529E0D02A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56865-B15E-41CE-99E1-415FB46B509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03754-6436-4B29-98FC-CF8209D87F57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783E-F683-40D6-A04C-83677D59E2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0FD0A-6BD9-434C-8F25-4E301EF583DD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10690-8004-43B2-8569-703C1E1ADAA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9096A-E5C1-4122-A1CA-645AC4A1079C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D1C77-4ADD-4042-86B6-4926ED3281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2450B-5737-4C7D-A401-D4CCB88621FF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36035-2858-44E7-BAC9-B1019CDA43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24115-FF05-45F2-BBD8-097E0D5BE06F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F8DF-0E6F-4558-A9BC-D07A889BF5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380249-A58D-43A4-8D12-EA25B144CBB0}" type="datetimeFigureOut">
              <a:rPr lang="en-US"/>
              <a:pPr>
                <a:defRPr/>
              </a:pPr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89D3EF6-5F6C-4537-BC1A-DE71184306D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196850"/>
            <a:ext cx="914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000">
                <a:latin typeface="Comic Sans MS" pitchFamily="66" charset="0"/>
              </a:rPr>
              <a:t>Την  Τρίτη το πρωί </a:t>
            </a:r>
            <a:r>
              <a:rPr lang="el-GR" sz="3000"/>
              <a:t>υπήρχαν</a:t>
            </a:r>
            <a:r>
              <a:rPr lang="el-GR" sz="3000">
                <a:latin typeface="Comic Sans MS" pitchFamily="66" charset="0"/>
              </a:rPr>
              <a:t> στο </a:t>
            </a:r>
            <a:r>
              <a:rPr lang="el-GR" sz="3000"/>
              <a:t>περίπτερο </a:t>
            </a:r>
            <a:r>
              <a:rPr lang="el-GR" sz="3000">
                <a:latin typeface="Comic Sans MS" pitchFamily="66" charset="0"/>
              </a:rPr>
              <a:t>87 </a:t>
            </a:r>
            <a:r>
              <a:rPr lang="el-GR" sz="3000"/>
              <a:t>εφημερίδες</a:t>
            </a:r>
            <a:r>
              <a:rPr lang="el-GR" sz="3000">
                <a:latin typeface="Comic Sans MS" pitchFamily="66" charset="0"/>
              </a:rPr>
              <a:t>. Μέχρι το βράδυ της ίδιας μέρας π</a:t>
            </a:r>
            <a:r>
              <a:rPr lang="el-GR" sz="3000"/>
              <a:t>ωλήθηκαν</a:t>
            </a:r>
            <a:r>
              <a:rPr lang="el-GR" sz="3000">
                <a:latin typeface="Comic Sans MS" pitchFamily="66" charset="0"/>
              </a:rPr>
              <a:t> 34 </a:t>
            </a:r>
            <a:r>
              <a:rPr lang="el-GR" sz="3000"/>
              <a:t>εφημερίδες</a:t>
            </a:r>
            <a:r>
              <a:rPr lang="el-GR" sz="3000">
                <a:latin typeface="Comic Sans MS" pitchFamily="66" charset="0"/>
              </a:rPr>
              <a:t>. </a:t>
            </a:r>
            <a:endParaRPr lang="el-GR" sz="3000"/>
          </a:p>
          <a:p>
            <a:r>
              <a:rPr lang="el-GR" sz="3000">
                <a:latin typeface="Comic Sans MS" pitchFamily="66" charset="0"/>
              </a:rPr>
              <a:t>Πόσες </a:t>
            </a:r>
            <a:r>
              <a:rPr lang="el-GR" sz="3000"/>
              <a:t>εφημερίδες </a:t>
            </a:r>
            <a:r>
              <a:rPr lang="el-GR" sz="3000">
                <a:latin typeface="Comic Sans MS" pitchFamily="66" charset="0"/>
              </a:rPr>
              <a:t>έμειναν στο </a:t>
            </a:r>
            <a:r>
              <a:rPr lang="el-GR" sz="3000"/>
              <a:t>περίπτερο</a:t>
            </a:r>
            <a:r>
              <a:rPr lang="el-GR" sz="3000">
                <a:latin typeface="Comic Sans MS" pitchFamily="66" charset="0"/>
              </a:rPr>
              <a:t>;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338" y="2543175"/>
            <a:ext cx="21177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Εξίσωση </a:t>
            </a:r>
            <a:r>
              <a:rPr lang="el-GR">
                <a:latin typeface="Calibri" pitchFamily="34" charset="0"/>
              </a:rPr>
              <a:t>:</a:t>
            </a:r>
            <a:endParaRPr lang="en-US">
              <a:latin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43138" y="2570163"/>
            <a:ext cx="2786062" cy="646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87 – 34=</a:t>
            </a:r>
            <a:endParaRPr lang="en-US" sz="3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2863"/>
            <a:ext cx="5486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2286000" y="2138363"/>
            <a:ext cx="331788" cy="3810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rgbClr val="0066FF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57400" y="5334000"/>
            <a:ext cx="278606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44 – 24=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02088" y="5303838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20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19400" y="152400"/>
            <a:ext cx="278606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79 – 27=</a:t>
            </a:r>
            <a:endParaRPr lang="en-US" sz="3600">
              <a:latin typeface="Comic Sans MS" pitchFamily="66" charset="0"/>
            </a:endParaRPr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535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03358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20161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7800" y="3413125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Αφαιρώ  πρώτα τις μονάδες.</a:t>
            </a:r>
          </a:p>
          <a:p>
            <a:r>
              <a:rPr lang="el-GR" sz="4000">
                <a:latin typeface="Comic Sans MS" pitchFamily="66" charset="0"/>
              </a:rPr>
              <a:t>                   9 - 7 = </a:t>
            </a:r>
          </a:p>
        </p:txBody>
      </p:sp>
      <p:cxnSp>
        <p:nvCxnSpPr>
          <p:cNvPr id="22" name="Straight Connector 21"/>
          <p:cNvCxnSpPr>
            <a:endCxn id="18" idx="1"/>
          </p:cNvCxnSpPr>
          <p:nvPr/>
        </p:nvCxnSpPr>
        <p:spPr>
          <a:xfrm>
            <a:off x="5181600" y="2019300"/>
            <a:ext cx="838200" cy="5064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14" idx="1"/>
          </p:cNvCxnSpPr>
          <p:nvPr/>
        </p:nvCxnSpPr>
        <p:spPr>
          <a:xfrm flipH="1">
            <a:off x="5181600" y="2044700"/>
            <a:ext cx="928688" cy="4810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09550" y="4648200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Μετά αφαιρώ  τις δεκάδες.</a:t>
            </a:r>
          </a:p>
          <a:p>
            <a:r>
              <a:rPr lang="el-GR" sz="4000">
                <a:latin typeface="Comic Sans MS" pitchFamily="66" charset="0"/>
              </a:rPr>
              <a:t>                   70 - 20 = 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3873500" y="2133600"/>
            <a:ext cx="812800" cy="12525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2" idx="0"/>
          </p:cNvCxnSpPr>
          <p:nvPr/>
        </p:nvCxnSpPr>
        <p:spPr>
          <a:xfrm flipH="1">
            <a:off x="3810000" y="2033588"/>
            <a:ext cx="781050" cy="13795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57738" y="3995738"/>
            <a:ext cx="496887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470525" y="5264150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438400" y="5972175"/>
            <a:ext cx="2871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4000">
                <a:latin typeface="Comic Sans MS" pitchFamily="66" charset="0"/>
              </a:rPr>
              <a:t>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l-GR" sz="4000">
                <a:latin typeface="Comic Sans MS" pitchFamily="66" charset="0"/>
              </a:rPr>
              <a:t> =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52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732338" y="122238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52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715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0" y="222408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" name="Straight Connector 33"/>
          <p:cNvCxnSpPr/>
          <p:nvPr/>
        </p:nvCxnSpPr>
        <p:spPr>
          <a:xfrm>
            <a:off x="6327775" y="2006600"/>
            <a:ext cx="368300" cy="2540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6437313" y="1952625"/>
            <a:ext cx="222250" cy="2936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31" grpId="0"/>
      <p:bldP spid="40" grpId="0" animBg="1"/>
      <p:bldP spid="41" grpId="0" animBg="1"/>
      <p:bldP spid="42" grpId="0"/>
      <p:bldP spid="4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152400"/>
            <a:ext cx="3124200" cy="61864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400">
                <a:latin typeface="Comic Sans MS" pitchFamily="66" charset="0"/>
              </a:rPr>
              <a:t>56 - 30=</a:t>
            </a:r>
          </a:p>
          <a:p>
            <a:r>
              <a:rPr lang="el-GR" sz="4400">
                <a:latin typeface="Comic Sans MS" pitchFamily="66" charset="0"/>
              </a:rPr>
              <a:t>38 - 20=</a:t>
            </a:r>
          </a:p>
          <a:p>
            <a:r>
              <a:rPr lang="el-GR" sz="4400">
                <a:latin typeface="Comic Sans MS" pitchFamily="66" charset="0"/>
              </a:rPr>
              <a:t>74 - 30=</a:t>
            </a:r>
          </a:p>
          <a:p>
            <a:r>
              <a:rPr lang="el-GR" sz="4400">
                <a:latin typeface="Comic Sans MS" pitchFamily="66" charset="0"/>
              </a:rPr>
              <a:t>98 – 50=</a:t>
            </a:r>
          </a:p>
          <a:p>
            <a:r>
              <a:rPr lang="el-GR" sz="4400">
                <a:latin typeface="Comic Sans MS" pitchFamily="66" charset="0"/>
              </a:rPr>
              <a:t>49 – 30=</a:t>
            </a:r>
          </a:p>
          <a:p>
            <a:r>
              <a:rPr lang="el-GR" sz="4400">
                <a:latin typeface="Comic Sans MS" pitchFamily="66" charset="0"/>
              </a:rPr>
              <a:t>87 – 50=</a:t>
            </a:r>
          </a:p>
          <a:p>
            <a:r>
              <a:rPr lang="el-GR" sz="4400">
                <a:latin typeface="Comic Sans MS" pitchFamily="66" charset="0"/>
              </a:rPr>
              <a:t>63 – 30=</a:t>
            </a:r>
          </a:p>
          <a:p>
            <a:r>
              <a:rPr lang="el-GR" sz="4400">
                <a:latin typeface="Comic Sans MS" pitchFamily="66" charset="0"/>
              </a:rPr>
              <a:t>72 – 50=</a:t>
            </a:r>
          </a:p>
          <a:p>
            <a:r>
              <a:rPr lang="el-GR" sz="4400">
                <a:latin typeface="Comic Sans MS" pitchFamily="66" charset="0"/>
              </a:rPr>
              <a:t>66 – 40=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91000" y="152400"/>
            <a:ext cx="3124200" cy="61864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400">
                <a:latin typeface="Comic Sans MS" pitchFamily="66" charset="0"/>
              </a:rPr>
              <a:t>64 - 33=</a:t>
            </a:r>
          </a:p>
          <a:p>
            <a:r>
              <a:rPr lang="el-GR" sz="4400">
                <a:latin typeface="Comic Sans MS" pitchFamily="66" charset="0"/>
              </a:rPr>
              <a:t>79 – 54=</a:t>
            </a:r>
          </a:p>
          <a:p>
            <a:r>
              <a:rPr lang="el-GR" sz="4400">
                <a:latin typeface="Comic Sans MS" pitchFamily="66" charset="0"/>
              </a:rPr>
              <a:t>28 – 26=</a:t>
            </a:r>
          </a:p>
          <a:p>
            <a:r>
              <a:rPr lang="el-GR" sz="4400">
                <a:latin typeface="Comic Sans MS" pitchFamily="66" charset="0"/>
              </a:rPr>
              <a:t>59 – 47=</a:t>
            </a:r>
          </a:p>
          <a:p>
            <a:r>
              <a:rPr lang="el-GR" sz="4400">
                <a:latin typeface="Comic Sans MS" pitchFamily="66" charset="0"/>
              </a:rPr>
              <a:t>96 – 76=</a:t>
            </a:r>
          </a:p>
          <a:p>
            <a:r>
              <a:rPr lang="el-GR" sz="4400">
                <a:latin typeface="Comic Sans MS" pitchFamily="66" charset="0"/>
              </a:rPr>
              <a:t>47 – 36=</a:t>
            </a:r>
          </a:p>
          <a:p>
            <a:r>
              <a:rPr lang="el-GR" sz="4400">
                <a:latin typeface="Comic Sans MS" pitchFamily="66" charset="0"/>
              </a:rPr>
              <a:t>85 – 25=</a:t>
            </a:r>
          </a:p>
          <a:p>
            <a:r>
              <a:rPr lang="el-GR" sz="4400">
                <a:latin typeface="Comic Sans MS" pitchFamily="66" charset="0"/>
              </a:rPr>
              <a:t>38 – 13=</a:t>
            </a:r>
          </a:p>
          <a:p>
            <a:r>
              <a:rPr lang="el-GR" sz="4400">
                <a:latin typeface="Comic Sans MS" pitchFamily="66" charset="0"/>
              </a:rPr>
              <a:t>74 – 32=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WordArt 2"/>
          <p:cNvSpPr>
            <a:spLocks noChangeArrowheads="1" noChangeShapeType="1" noTextEdit="1"/>
          </p:cNvSpPr>
          <p:nvPr/>
        </p:nvSpPr>
        <p:spPr bwMode="auto">
          <a:xfrm>
            <a:off x="533400" y="1828800"/>
            <a:ext cx="8077200" cy="1905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3722"/>
              </a:avLst>
            </a:prstTxWarp>
          </a:bodyPr>
          <a:lstStyle/>
          <a:p>
            <a:pPr algn="ctr"/>
            <a:r>
              <a:rPr lang="el-G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mic Sans MS"/>
              </a:rPr>
              <a:t>Συμπληρωματικές αφαιρέσεις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2400"/>
            <a:ext cx="79248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76200"/>
            <a:ext cx="530542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extBox 3"/>
          <p:cNvSpPr txBox="1">
            <a:spLocks noChangeArrowheads="1"/>
          </p:cNvSpPr>
          <p:nvPr/>
        </p:nvSpPr>
        <p:spPr bwMode="auto">
          <a:xfrm>
            <a:off x="1600200" y="3048000"/>
            <a:ext cx="66754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Πόσα αγόρια έχει η Β΄ τάξη;</a:t>
            </a:r>
            <a:endParaRPr lang="el-GR" sz="4000"/>
          </a:p>
          <a:p>
            <a:endParaRPr lang="el-GR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828800" y="141288"/>
            <a:ext cx="3327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42 +      = 76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0" y="141288"/>
            <a:ext cx="685800" cy="6731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3573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3573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3573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37636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1357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4288" y="1676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0" y="2895600"/>
            <a:ext cx="5992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992813" y="2909888"/>
            <a:ext cx="2701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2 +      = 6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84988" y="2909888"/>
            <a:ext cx="685800" cy="6746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7" name="Picture 16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14859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50" y="14716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63" y="18256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39125" y="18129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7463" y="4460875"/>
            <a:ext cx="5765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 κοιτάζω τις δεκάδες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5805488" y="4398963"/>
            <a:ext cx="3327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40 +      = 70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959600" y="4446588"/>
            <a:ext cx="685800" cy="6746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4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8025" y="132715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13049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9725" y="13049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076450" y="3617913"/>
            <a:ext cx="24003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2 +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el-GR" sz="4000">
                <a:latin typeface="Comic Sans MS" pitchFamily="66" charset="0"/>
              </a:rPr>
              <a:t> = 6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2228850" y="5175250"/>
            <a:ext cx="3338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40 +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30</a:t>
            </a:r>
            <a:r>
              <a:rPr lang="el-GR" sz="4000">
                <a:latin typeface="Comic Sans MS" pitchFamily="66" charset="0"/>
              </a:rPr>
              <a:t> = 70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2206625" y="5883275"/>
            <a:ext cx="30257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30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el-GR" sz="4000">
                <a:latin typeface="Comic Sans MS" pitchFamily="66" charset="0"/>
              </a:rPr>
              <a:t>= 34 </a:t>
            </a:r>
            <a:endParaRPr lang="en-US" sz="4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4" grpId="0"/>
      <p:bldP spid="15" grpId="0"/>
      <p:bldP spid="16" grpId="0" animBg="1"/>
      <p:bldP spid="21" grpId="0"/>
      <p:bldP spid="22" grpId="0"/>
      <p:bldP spid="23" grpId="0" animBg="1"/>
      <p:bldP spid="27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19400" y="152400"/>
            <a:ext cx="278606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76 – 42=</a:t>
            </a:r>
            <a:endParaRPr lang="en-US" sz="3600">
              <a:latin typeface="Comic Sans MS" pitchFamily="66" charset="0"/>
            </a:endParaRPr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535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03358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7800" y="3413125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Αφαιρώ  πρώτα τις μονάδες.</a:t>
            </a:r>
          </a:p>
          <a:p>
            <a:r>
              <a:rPr lang="el-GR" sz="4000">
                <a:latin typeface="Comic Sans MS" pitchFamily="66" charset="0"/>
              </a:rPr>
              <a:t>                   6 - 2 = 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5710238" y="2001838"/>
            <a:ext cx="419100" cy="25241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7" idx="3"/>
          </p:cNvCxnSpPr>
          <p:nvPr/>
        </p:nvCxnSpPr>
        <p:spPr>
          <a:xfrm flipH="1">
            <a:off x="5638800" y="2114550"/>
            <a:ext cx="590550" cy="952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09550" y="4648200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Μετά αφαιρώ  τις δεκάδες.</a:t>
            </a:r>
          </a:p>
          <a:p>
            <a:r>
              <a:rPr lang="el-GR" sz="4000">
                <a:latin typeface="Comic Sans MS" pitchFamily="66" charset="0"/>
              </a:rPr>
              <a:t>                   70 - 40 = 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2501900" y="2128838"/>
            <a:ext cx="2184400" cy="11477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2" idx="0"/>
            <a:endCxn id="9" idx="2"/>
          </p:cNvCxnSpPr>
          <p:nvPr/>
        </p:nvCxnSpPr>
        <p:spPr>
          <a:xfrm flipH="1">
            <a:off x="2533650" y="2033588"/>
            <a:ext cx="2057400" cy="13525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57738" y="3995738"/>
            <a:ext cx="496887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4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470525" y="5264150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30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438400" y="5972175"/>
            <a:ext cx="2871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4000">
                <a:latin typeface="Comic Sans MS" pitchFamily="66" charset="0"/>
              </a:rPr>
              <a:t>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30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el-GR" sz="4000">
                <a:latin typeface="Comic Sans MS" pitchFamily="66" charset="0"/>
              </a:rPr>
              <a:t> =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34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732338" y="122238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34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31" grpId="0"/>
      <p:bldP spid="40" grpId="0" animBg="1"/>
      <p:bldP spid="41" grpId="0" animBg="1"/>
      <p:bldP spid="42" grpId="0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62200" y="228600"/>
            <a:ext cx="3306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76 –      = 42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54413" y="228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" y="12954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2954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2954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12954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2954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2954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9013" y="12954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676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9163" y="16811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582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2895600"/>
            <a:ext cx="5992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92813" y="2909888"/>
            <a:ext cx="2668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6 -      = 2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250" y="2895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 flipH="1">
            <a:off x="4159250" y="1381125"/>
            <a:ext cx="752475" cy="42862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3" idx="1"/>
          </p:cNvCxnSpPr>
          <p:nvPr/>
        </p:nvCxnSpPr>
        <p:spPr>
          <a:xfrm>
            <a:off x="4257675" y="1390650"/>
            <a:ext cx="752475" cy="4762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70113" y="3546475"/>
            <a:ext cx="236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6 -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el-GR" sz="4000">
                <a:latin typeface="Comic Sans MS" pitchFamily="66" charset="0"/>
              </a:rPr>
              <a:t> = 2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14300" y="4254500"/>
            <a:ext cx="57642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 κοιτάζω τις δεκάδες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816600" y="4224338"/>
            <a:ext cx="3140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70 -     = 40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34200" y="4224338"/>
            <a:ext cx="627063" cy="6746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325688" y="4900613"/>
            <a:ext cx="3305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70 -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30</a:t>
            </a:r>
            <a:r>
              <a:rPr lang="el-GR" sz="4000">
                <a:latin typeface="Comic Sans MS" pitchFamily="66" charset="0"/>
              </a:rPr>
              <a:t> = 40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325688" y="5608638"/>
            <a:ext cx="30257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30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4</a:t>
            </a:r>
            <a:r>
              <a:rPr lang="el-GR" sz="4000">
                <a:latin typeface="Comic Sans MS" pitchFamily="66" charset="0"/>
              </a:rPr>
              <a:t>= 34 </a:t>
            </a:r>
            <a:endParaRPr lang="en-US" sz="4000">
              <a:latin typeface="Comic Sans MS" pitchFamily="66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514600" y="1370013"/>
            <a:ext cx="1204913" cy="12779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2524125" y="1298575"/>
            <a:ext cx="1238250" cy="12779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9" grpId="0"/>
      <p:bldP spid="20" grpId="0"/>
      <p:bldP spid="21" grpId="0" animBg="1"/>
      <p:bldP spid="28" grpId="0"/>
      <p:bldP spid="29" grpId="0"/>
      <p:bldP spid="30" grpId="0"/>
      <p:bldP spid="31" grpId="0" animBg="1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76200"/>
            <a:ext cx="57943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3700" y="2722563"/>
            <a:ext cx="7142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Πόσα κορίτσια έχει η Γ΄ τάξη;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70113" y="3546475"/>
            <a:ext cx="36020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57 -        = 26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54413" y="3546475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2819400" y="152400"/>
            <a:ext cx="278606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87 – 34=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76200" y="1219200"/>
            <a:ext cx="7883525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3600"/>
              <a:t>Σ</a:t>
            </a:r>
            <a:r>
              <a:rPr lang="el-GR" sz="3600">
                <a:latin typeface="Comic Sans MS" pitchFamily="66" charset="0"/>
              </a:rPr>
              <a:t>κεφτείτε με ποιο</a:t>
            </a:r>
            <a:endParaRPr lang="el-GR" sz="3600"/>
          </a:p>
          <a:p>
            <a:pPr algn="ctr"/>
            <a:r>
              <a:rPr lang="el-GR" sz="3600">
                <a:latin typeface="Comic Sans MS" pitchFamily="66" charset="0"/>
              </a:rPr>
              <a:t>τρόπο θα εργαστείτε για να βρείτε τη </a:t>
            </a:r>
          </a:p>
          <a:p>
            <a:pPr algn="ctr"/>
            <a:r>
              <a:rPr lang="el-GR" sz="3600">
                <a:latin typeface="Comic Sans MS" pitchFamily="66" charset="0"/>
              </a:rPr>
              <a:t>διαφορά…</a:t>
            </a:r>
            <a:endParaRPr lang="el-GR" sz="3600"/>
          </a:p>
          <a:p>
            <a:pPr algn="ctr"/>
            <a:endParaRPr lang="el-GR" sz="3600"/>
          </a:p>
          <a:p>
            <a:pPr algn="ctr"/>
            <a:r>
              <a:rPr lang="el-GR" sz="3200">
                <a:latin typeface="Comic Sans MS" pitchFamily="66" charset="0"/>
              </a:rPr>
              <a:t>Πάμε τώρα να δούμε μαζί </a:t>
            </a:r>
          </a:p>
          <a:p>
            <a:pPr algn="ctr"/>
            <a:r>
              <a:rPr lang="el-GR" sz="3200">
                <a:latin typeface="Comic Sans MS" pitchFamily="66" charset="0"/>
              </a:rPr>
              <a:t>διάφορους τρόπους</a:t>
            </a:r>
          </a:p>
          <a:p>
            <a:pPr algn="ctr"/>
            <a:r>
              <a:rPr lang="el-GR" sz="3200">
                <a:latin typeface="Comic Sans MS" pitchFamily="66" charset="0"/>
              </a:rPr>
              <a:t>για να εργαστούμε!</a:t>
            </a:r>
          </a:p>
          <a:p>
            <a:pPr algn="ctr"/>
            <a:endParaRPr lang="el-GR" sz="3200">
              <a:latin typeface="Comic Sans MS" pitchFamily="66" charset="0"/>
            </a:endParaRPr>
          </a:p>
          <a:p>
            <a:pPr algn="ctr"/>
            <a:r>
              <a:rPr lang="el-GR" sz="3200">
                <a:latin typeface="Comic Sans MS" pitchFamily="66" charset="0"/>
              </a:rPr>
              <a:t>Έτοιμοι;</a:t>
            </a:r>
            <a:endParaRPr lang="en-US" sz="3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62200" y="228600"/>
            <a:ext cx="3306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57 –      = 26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54413" y="228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12065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2438" y="12065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5688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41638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676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9163" y="16811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582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2895600"/>
            <a:ext cx="5992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92813" y="2909888"/>
            <a:ext cx="2668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7 -      = 6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250" y="2895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70113" y="3546475"/>
            <a:ext cx="236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l-GR" sz="4000">
                <a:latin typeface="Comic Sans MS" pitchFamily="66" charset="0"/>
              </a:rPr>
              <a:t> = 6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14300" y="4254500"/>
            <a:ext cx="57642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 κοιτάζω τις δεκάδες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816600" y="4224338"/>
            <a:ext cx="3140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50 -     = 20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34200" y="4224338"/>
            <a:ext cx="627063" cy="6746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325688" y="4900613"/>
            <a:ext cx="3305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50 -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30</a:t>
            </a:r>
            <a:r>
              <a:rPr lang="el-GR" sz="4000">
                <a:latin typeface="Comic Sans MS" pitchFamily="66" charset="0"/>
              </a:rPr>
              <a:t> = 20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325688" y="5608638"/>
            <a:ext cx="31670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30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1 </a:t>
            </a:r>
            <a:r>
              <a:rPr lang="el-GR" sz="4000">
                <a:latin typeface="Comic Sans MS" pitchFamily="66" charset="0"/>
              </a:rPr>
              <a:t>= 31 </a:t>
            </a:r>
            <a:endParaRPr lang="en-US" sz="4000">
              <a:latin typeface="Comic Sans MS" pitchFamily="66" charset="0"/>
            </a:endParaRPr>
          </a:p>
        </p:txBody>
      </p:sp>
      <p:pic>
        <p:nvPicPr>
          <p:cNvPr id="3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3250" y="24479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Connector 24"/>
          <p:cNvCxnSpPr/>
          <p:nvPr/>
        </p:nvCxnSpPr>
        <p:spPr>
          <a:xfrm>
            <a:off x="4297363" y="2438400"/>
            <a:ext cx="441325" cy="2428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203700" y="2403475"/>
            <a:ext cx="534988" cy="3286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600200" y="1206500"/>
            <a:ext cx="1676400" cy="13525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endCxn id="8" idx="2"/>
          </p:cNvCxnSpPr>
          <p:nvPr/>
        </p:nvCxnSpPr>
        <p:spPr>
          <a:xfrm flipH="1">
            <a:off x="1817688" y="1295400"/>
            <a:ext cx="1314450" cy="12636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9" grpId="0"/>
      <p:bldP spid="20" grpId="0"/>
      <p:bldP spid="21" grpId="0" animBg="1"/>
      <p:bldP spid="28" grpId="0"/>
      <p:bldP spid="29" grpId="0"/>
      <p:bldP spid="30" grpId="0"/>
      <p:bldP spid="31" grpId="0" animBg="1"/>
      <p:bldP spid="32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76200"/>
            <a:ext cx="57943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3700" y="2722563"/>
            <a:ext cx="7232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Πόσα κορίτσια έχει η Δ΄ τάξη;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70113" y="3546475"/>
            <a:ext cx="36020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57 -        = 32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54413" y="3546475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62200" y="228600"/>
            <a:ext cx="3306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57 –      = 32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54413" y="228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12065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2438" y="12065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5688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41638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676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9163" y="16811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582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2895600"/>
            <a:ext cx="5992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92813" y="2909888"/>
            <a:ext cx="2668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7 -      = 2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250" y="2895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70113" y="3546475"/>
            <a:ext cx="236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el-GR" sz="4000">
                <a:latin typeface="Comic Sans MS" pitchFamily="66" charset="0"/>
              </a:rPr>
              <a:t> = 2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14300" y="4254500"/>
            <a:ext cx="57642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 κοιτάζω τις δεκάδες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816600" y="4224338"/>
            <a:ext cx="3140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50 -     = 30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34200" y="4224338"/>
            <a:ext cx="627063" cy="6746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325688" y="4900613"/>
            <a:ext cx="3305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50 -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20</a:t>
            </a:r>
            <a:r>
              <a:rPr lang="el-GR" sz="4000">
                <a:latin typeface="Comic Sans MS" pitchFamily="66" charset="0"/>
              </a:rPr>
              <a:t> = 30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325688" y="5608638"/>
            <a:ext cx="3248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20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5 </a:t>
            </a:r>
            <a:r>
              <a:rPr lang="el-GR" sz="4000">
                <a:latin typeface="Comic Sans MS" pitchFamily="66" charset="0"/>
              </a:rPr>
              <a:t>= 25 </a:t>
            </a:r>
            <a:endParaRPr lang="en-US" sz="4000">
              <a:latin typeface="Comic Sans MS" pitchFamily="66" charset="0"/>
            </a:endParaRPr>
          </a:p>
        </p:txBody>
      </p:sp>
      <p:pic>
        <p:nvPicPr>
          <p:cNvPr id="3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3250" y="24479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Straight Connector 24"/>
          <p:cNvCxnSpPr/>
          <p:nvPr/>
        </p:nvCxnSpPr>
        <p:spPr>
          <a:xfrm>
            <a:off x="4297363" y="2438400"/>
            <a:ext cx="441325" cy="2428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4240213" y="1719263"/>
            <a:ext cx="673100" cy="5905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362200" y="1295400"/>
            <a:ext cx="914400" cy="12636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325688" y="1295400"/>
            <a:ext cx="806450" cy="12477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18" idx="2"/>
          </p:cNvCxnSpPr>
          <p:nvPr/>
        </p:nvCxnSpPr>
        <p:spPr>
          <a:xfrm>
            <a:off x="4316413" y="1719263"/>
            <a:ext cx="484187" cy="5905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4297363" y="2438400"/>
            <a:ext cx="398462" cy="2428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9" grpId="0"/>
      <p:bldP spid="20" grpId="0"/>
      <p:bldP spid="21" grpId="0" animBg="1"/>
      <p:bldP spid="28" grpId="0"/>
      <p:bldP spid="29" grpId="0"/>
      <p:bldP spid="30" grpId="0"/>
      <p:bldP spid="31" grpId="0" animBg="1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76200"/>
            <a:ext cx="57943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3700" y="2722563"/>
            <a:ext cx="7146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Πόσα κορίτσια έχει η Ε΄ τάξη;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70113" y="3546475"/>
            <a:ext cx="36020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68 -        = 40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54413" y="3546475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62200" y="228600"/>
            <a:ext cx="3306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68 –      = 40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54413" y="228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988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12065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2438" y="12065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5688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41638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676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9163" y="16811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582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2895600"/>
            <a:ext cx="5992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92813" y="2909888"/>
            <a:ext cx="2668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8 -      = 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250" y="2895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70113" y="3546475"/>
            <a:ext cx="236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8 -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8</a:t>
            </a:r>
            <a:r>
              <a:rPr lang="el-GR" sz="4000">
                <a:latin typeface="Comic Sans MS" pitchFamily="66" charset="0"/>
              </a:rPr>
              <a:t> = 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14300" y="4254500"/>
            <a:ext cx="57642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 κοιτάζω τις δεκάδες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816600" y="4224338"/>
            <a:ext cx="3140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60 -     = 40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34200" y="4224338"/>
            <a:ext cx="627063" cy="6746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325688" y="4900613"/>
            <a:ext cx="3305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60 -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20</a:t>
            </a:r>
            <a:r>
              <a:rPr lang="el-GR" sz="4000">
                <a:latin typeface="Comic Sans MS" pitchFamily="66" charset="0"/>
              </a:rPr>
              <a:t> = 40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325688" y="5608638"/>
            <a:ext cx="3248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20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8 </a:t>
            </a:r>
            <a:r>
              <a:rPr lang="el-GR" sz="4000">
                <a:latin typeface="Comic Sans MS" pitchFamily="66" charset="0"/>
              </a:rPr>
              <a:t>= 28 </a:t>
            </a:r>
            <a:endParaRPr lang="en-US" sz="4000">
              <a:latin typeface="Comic Sans MS" pitchFamily="66" charset="0"/>
            </a:endParaRPr>
          </a:p>
        </p:txBody>
      </p:sp>
      <p:pic>
        <p:nvPicPr>
          <p:cNvPr id="3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03700" y="24638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>
            <a:endCxn id="34" idx="1"/>
          </p:cNvCxnSpPr>
          <p:nvPr/>
        </p:nvCxnSpPr>
        <p:spPr>
          <a:xfrm flipH="1">
            <a:off x="4203700" y="1336675"/>
            <a:ext cx="779463" cy="12223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362200" y="1295400"/>
            <a:ext cx="914400" cy="12636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325688" y="1295400"/>
            <a:ext cx="806450" cy="12477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40" idx="1"/>
          </p:cNvCxnSpPr>
          <p:nvPr/>
        </p:nvCxnSpPr>
        <p:spPr>
          <a:xfrm>
            <a:off x="4210050" y="1295400"/>
            <a:ext cx="519113" cy="12763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953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9163" y="24765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9" grpId="0"/>
      <p:bldP spid="20" grpId="0"/>
      <p:bldP spid="21" grpId="0" animBg="1"/>
      <p:bldP spid="28" grpId="0"/>
      <p:bldP spid="29" grpId="0"/>
      <p:bldP spid="30" grpId="0"/>
      <p:bldP spid="31" grpId="0" animBg="1"/>
      <p:bldP spid="32" grpId="0"/>
      <p:bldP spid="3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76200"/>
            <a:ext cx="57943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3700" y="2722563"/>
            <a:ext cx="7451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Πόσα κορίτσια έχει η Στ΄ τάξη;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70113" y="3546475"/>
            <a:ext cx="36020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79 -        = 39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54413" y="3546475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62200" y="228600"/>
            <a:ext cx="3306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79 –      = 39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54413" y="228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1988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4900" y="12065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2438" y="12065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28913" y="122396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0" y="11906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1676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9163" y="16811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7675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1676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0" y="2895600"/>
            <a:ext cx="59928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92813" y="2909888"/>
            <a:ext cx="26685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9 -      = 9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26250" y="2895600"/>
            <a:ext cx="685800" cy="6746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2170113" y="3546475"/>
            <a:ext cx="23653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9 -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0</a:t>
            </a:r>
            <a:r>
              <a:rPr lang="el-GR" sz="4000">
                <a:latin typeface="Comic Sans MS" pitchFamily="66" charset="0"/>
              </a:rPr>
              <a:t> = 9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14300" y="4254500"/>
            <a:ext cx="57642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 κοιτάζω τις δεκάδες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816600" y="4224338"/>
            <a:ext cx="3140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70 -     = 30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934200" y="4224338"/>
            <a:ext cx="627063" cy="6746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325688" y="4900613"/>
            <a:ext cx="3305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70 -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40</a:t>
            </a:r>
            <a:r>
              <a:rPr lang="el-GR" sz="4000">
                <a:latin typeface="Comic Sans MS" pitchFamily="66" charset="0"/>
              </a:rPr>
              <a:t> = 30 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325688" y="5608638"/>
            <a:ext cx="32480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40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 b="1">
                <a:solidFill>
                  <a:srgbClr val="FF0000"/>
                </a:solidFill>
                <a:latin typeface="Comic Sans MS" pitchFamily="66" charset="0"/>
              </a:rPr>
              <a:t>0 </a:t>
            </a:r>
            <a:r>
              <a:rPr lang="el-GR" sz="4000">
                <a:latin typeface="Comic Sans MS" pitchFamily="66" charset="0"/>
              </a:rPr>
              <a:t>= 40 </a:t>
            </a:r>
            <a:endParaRPr lang="en-US" sz="4000">
              <a:latin typeface="Comic Sans MS" pitchFamily="66" charset="0"/>
            </a:endParaRPr>
          </a:p>
        </p:txBody>
      </p:sp>
      <p:pic>
        <p:nvPicPr>
          <p:cNvPr id="3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10150" y="209708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1953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0438" y="122396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12954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24388" y="211931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6" name="Straight Connector 35"/>
          <p:cNvCxnSpPr/>
          <p:nvPr/>
        </p:nvCxnSpPr>
        <p:spPr>
          <a:xfrm flipH="1">
            <a:off x="1722438" y="1243013"/>
            <a:ext cx="1706562" cy="124777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0" idx="2"/>
          </p:cNvCxnSpPr>
          <p:nvPr/>
        </p:nvCxnSpPr>
        <p:spPr>
          <a:xfrm>
            <a:off x="1795463" y="1284288"/>
            <a:ext cx="1633537" cy="12588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19" grpId="0"/>
      <p:bldP spid="20" grpId="0"/>
      <p:bldP spid="21" grpId="0" animBg="1"/>
      <p:bldP spid="28" grpId="0"/>
      <p:bldP spid="29" grpId="0"/>
      <p:bldP spid="30" grpId="0"/>
      <p:bldP spid="31" grpId="0" animBg="1"/>
      <p:bldP spid="32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19400" y="152400"/>
            <a:ext cx="278606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87 – 34=</a:t>
            </a:r>
            <a:endParaRPr lang="en-US" sz="3600">
              <a:latin typeface="Comic Sans MS" pitchFamily="66" charset="0"/>
            </a:endParaRPr>
          </a:p>
        </p:txBody>
      </p:sp>
      <p:pic>
        <p:nvPicPr>
          <p:cNvPr id="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535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03358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22066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7800" y="3413125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Αφαιρώ  πρώτα τις μονάδες.</a:t>
            </a:r>
          </a:p>
          <a:p>
            <a:r>
              <a:rPr lang="el-GR" sz="4000">
                <a:latin typeface="Comic Sans MS" pitchFamily="66" charset="0"/>
              </a:rPr>
              <a:t>                   7 - 4 = </a:t>
            </a:r>
          </a:p>
        </p:txBody>
      </p:sp>
      <p:cxnSp>
        <p:nvCxnSpPr>
          <p:cNvPr id="22" name="Straight Connector 21"/>
          <p:cNvCxnSpPr>
            <a:endCxn id="16" idx="2"/>
          </p:cNvCxnSpPr>
          <p:nvPr/>
        </p:nvCxnSpPr>
        <p:spPr>
          <a:xfrm>
            <a:off x="5181600" y="2019300"/>
            <a:ext cx="528638" cy="60166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5156200" y="1978025"/>
            <a:ext cx="684213" cy="6588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09550" y="4648200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Μετά αφαιρώ  τις δεκάδες.</a:t>
            </a:r>
          </a:p>
          <a:p>
            <a:r>
              <a:rPr lang="el-GR" sz="4000">
                <a:latin typeface="Comic Sans MS" pitchFamily="66" charset="0"/>
              </a:rPr>
              <a:t>                   80 - 30 = 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3036888" y="2019300"/>
            <a:ext cx="1763712" cy="12573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036888" y="2044700"/>
            <a:ext cx="1720850" cy="1231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57738" y="3995738"/>
            <a:ext cx="496887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470525" y="5264150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50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438400" y="5972175"/>
            <a:ext cx="2871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4000">
                <a:latin typeface="Comic Sans MS" pitchFamily="66" charset="0"/>
              </a:rPr>
              <a:t>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el-GR" sz="4000">
                <a:latin typeface="Comic Sans MS" pitchFamily="66" charset="0"/>
              </a:rPr>
              <a:t> =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53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732338" y="122238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53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31" grpId="0"/>
      <p:bldP spid="40" grpId="0" animBg="1"/>
      <p:bldP spid="41" grpId="0" animBg="1"/>
      <p:bldP spid="42" grpId="0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2863"/>
            <a:ext cx="5486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6200" y="4995863"/>
            <a:ext cx="6823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800">
                <a:latin typeface="Comic Sans MS" pitchFamily="66" charset="0"/>
              </a:rPr>
              <a:t>Προχωρώ δέκα δέκα πίσω </a:t>
            </a:r>
            <a:r>
              <a:rPr lang="el-GR" sz="2800">
                <a:solidFill>
                  <a:srgbClr val="FF0000"/>
                </a:solidFill>
                <a:latin typeface="Comic Sans MS" pitchFamily="66" charset="0"/>
              </a:rPr>
              <a:t>87, 77,67,57 </a:t>
            </a:r>
            <a:endParaRPr lang="en-US" sz="28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200" y="5495925"/>
            <a:ext cx="891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800">
                <a:latin typeface="Comic Sans MS" pitchFamily="66" charset="0"/>
              </a:rPr>
              <a:t>Προχωρ</a:t>
            </a:r>
            <a:r>
              <a:rPr lang="el-GR" sz="2800"/>
              <a:t>ώ</a:t>
            </a:r>
            <a:r>
              <a:rPr lang="el-GR" sz="2800">
                <a:latin typeface="Comic Sans MS" pitchFamily="66" charset="0"/>
              </a:rPr>
              <a:t> ένα ένα  βήματα πίσω </a:t>
            </a:r>
            <a:r>
              <a:rPr lang="el-GR" sz="2800">
                <a:solidFill>
                  <a:srgbClr val="FF0000"/>
                </a:solidFill>
                <a:latin typeface="Comic Sans MS" pitchFamily="66" charset="0"/>
              </a:rPr>
              <a:t>57, 56, 55, 54, 53</a:t>
            </a:r>
            <a:endParaRPr lang="en-US" sz="28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3894138" y="4038600"/>
            <a:ext cx="331787" cy="3810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rgbClr val="0066FF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9800" y="966788"/>
            <a:ext cx="2971800" cy="7683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 87-30=57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0463" y="2135188"/>
            <a:ext cx="2432050" cy="7699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57-4=53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053138" y="42863"/>
            <a:ext cx="2786062" cy="6477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87 – 34=</a:t>
            </a:r>
            <a:endParaRPr lang="en-US" sz="3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 animBg="1"/>
      <p:bldP spid="5" grpId="0" animBg="1"/>
      <p:bldP spid="10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971800" y="42863"/>
            <a:ext cx="2786063" cy="6477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87 – 34=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6550" y="838200"/>
            <a:ext cx="36385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400">
                <a:latin typeface="Comic Sans MS" pitchFamily="66" charset="0"/>
              </a:rPr>
              <a:t>34 +       = 87</a:t>
            </a:r>
            <a:endParaRPr lang="en-US" sz="44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7050" y="933450"/>
            <a:ext cx="71755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163" y="1700213"/>
            <a:ext cx="311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4713" y="1722438"/>
            <a:ext cx="311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7950" y="1677988"/>
            <a:ext cx="311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46275" y="1754188"/>
            <a:ext cx="417513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90713" y="2286000"/>
            <a:ext cx="417512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8738" y="1722438"/>
            <a:ext cx="417512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44763" y="2286000"/>
            <a:ext cx="41592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6200" y="4248150"/>
            <a:ext cx="87106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   4 +       = 7 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37400" y="4194175"/>
            <a:ext cx="688975" cy="6905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81888" y="1489075"/>
            <a:ext cx="417512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77200" y="1495425"/>
            <a:ext cx="417513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07313" y="2028825"/>
            <a:ext cx="417512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53975" y="5207000"/>
            <a:ext cx="871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κοιτάζω τις δεκάδες 30 +       = 80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94500" y="5129213"/>
            <a:ext cx="687388" cy="6905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pic>
        <p:nvPicPr>
          <p:cNvPr id="2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8050" y="1525588"/>
            <a:ext cx="311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8113" y="1495425"/>
            <a:ext cx="311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7863" y="1495425"/>
            <a:ext cx="311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2688" y="1489075"/>
            <a:ext cx="311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94500" y="1493838"/>
            <a:ext cx="3111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470150" y="6019800"/>
            <a:ext cx="2871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50 + 3 = 53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937125" y="11113"/>
            <a:ext cx="809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53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14" grpId="0"/>
      <p:bldP spid="15" grpId="0" animBg="1"/>
      <p:bldP spid="19" grpId="0"/>
      <p:bldP spid="20" grpId="0" animBg="1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3"/>
          <p:cNvSpPr txBox="1">
            <a:spLocks noChangeArrowheads="1"/>
          </p:cNvSpPr>
          <p:nvPr/>
        </p:nvSpPr>
        <p:spPr bwMode="auto">
          <a:xfrm>
            <a:off x="152400" y="1414463"/>
            <a:ext cx="8839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5400">
                <a:latin typeface="Comic Sans MS" pitchFamily="66" charset="0"/>
              </a:rPr>
              <a:t>Ελάτε να δουλέψουμε μαζί </a:t>
            </a:r>
            <a:endParaRPr lang="en-US" sz="5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19400" y="152400"/>
            <a:ext cx="278606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65 – 40=</a:t>
            </a:r>
            <a:endParaRPr lang="en-US" sz="3600">
              <a:latin typeface="Comic Sans MS" pitchFamily="66" charset="0"/>
            </a:endParaRPr>
          </a:p>
        </p:txBody>
      </p:sp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03358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7800" y="3413125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Αφαιρώ  πρώτα τις μονάδες.</a:t>
            </a:r>
          </a:p>
          <a:p>
            <a:r>
              <a:rPr lang="el-GR" sz="4000">
                <a:latin typeface="Comic Sans MS" pitchFamily="66" charset="0"/>
              </a:rPr>
              <a:t>                   5 - 0 = 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09550" y="4648200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Μετά αφαιρώ  τις δεκάδες.</a:t>
            </a:r>
          </a:p>
          <a:p>
            <a:r>
              <a:rPr lang="el-GR" sz="4000">
                <a:latin typeface="Comic Sans MS" pitchFamily="66" charset="0"/>
              </a:rPr>
              <a:t>                   60 - 40 = 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2438400" y="2128838"/>
            <a:ext cx="2438400" cy="99536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2438400" y="2044700"/>
            <a:ext cx="2319338" cy="10795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57738" y="3995738"/>
            <a:ext cx="496887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470525" y="5264150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20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628900" y="5972175"/>
            <a:ext cx="2871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4000">
                <a:latin typeface="Comic Sans MS" pitchFamily="66" charset="0"/>
              </a:rPr>
              <a:t>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el-GR" sz="4000">
                <a:latin typeface="Comic Sans MS" pitchFamily="66" charset="0"/>
              </a:rPr>
              <a:t> =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25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732338" y="122238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25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31" grpId="0"/>
      <p:bldP spid="40" grpId="0" animBg="1"/>
      <p:bldP spid="41" grpId="0" animBg="1"/>
      <p:bldP spid="42" grpId="0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2863"/>
            <a:ext cx="5486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12"/>
          <p:cNvSpPr>
            <a:spLocks noChangeArrowheads="1"/>
          </p:cNvSpPr>
          <p:nvPr/>
        </p:nvSpPr>
        <p:spPr bwMode="auto">
          <a:xfrm>
            <a:off x="2819400" y="3048000"/>
            <a:ext cx="331788" cy="3810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rgbClr val="0066FF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57400" y="5334000"/>
            <a:ext cx="278606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65 – 40=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02088" y="5303838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25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819400" y="152400"/>
            <a:ext cx="2786063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44 – 24=</a:t>
            </a:r>
            <a:endParaRPr lang="en-US" sz="3600">
              <a:latin typeface="Comic Sans MS" pitchFamily="66" charset="0"/>
            </a:endParaRPr>
          </a:p>
        </p:txBody>
      </p:sp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20431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0193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03358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463" y="2430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77800" y="3413125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Αφαιρώ  πρώτα τις μονάδες.</a:t>
            </a:r>
          </a:p>
          <a:p>
            <a:r>
              <a:rPr lang="el-GR" sz="4000">
                <a:latin typeface="Comic Sans MS" pitchFamily="66" charset="0"/>
              </a:rPr>
              <a:t>                   4 - 4 = </a:t>
            </a: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09550" y="4648200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Μετά αφαιρώ  τις δεκάδες.</a:t>
            </a:r>
          </a:p>
          <a:p>
            <a:r>
              <a:rPr lang="el-GR" sz="4000">
                <a:latin typeface="Comic Sans MS" pitchFamily="66" charset="0"/>
              </a:rPr>
              <a:t>                   40 - 20 = 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3905250" y="2128838"/>
            <a:ext cx="827088" cy="12573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11" idx="2"/>
          </p:cNvCxnSpPr>
          <p:nvPr/>
        </p:nvCxnSpPr>
        <p:spPr>
          <a:xfrm flipH="1">
            <a:off x="3905250" y="2044700"/>
            <a:ext cx="852488" cy="13414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757738" y="3995738"/>
            <a:ext cx="496887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0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5470525" y="5264150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20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628900" y="5972175"/>
            <a:ext cx="28717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4000">
                <a:latin typeface="Comic Sans MS" pitchFamily="66" charset="0"/>
              </a:rPr>
              <a:t>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20</a:t>
            </a:r>
            <a:r>
              <a:rPr lang="el-GR" sz="4000">
                <a:latin typeface="Comic Sans MS" pitchFamily="66" charset="0"/>
              </a:rPr>
              <a:t> + 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0</a:t>
            </a:r>
            <a:r>
              <a:rPr lang="el-GR" sz="4000">
                <a:latin typeface="Comic Sans MS" pitchFamily="66" charset="0"/>
              </a:rPr>
              <a:t> =2</a:t>
            </a:r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0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4732338" y="122238"/>
            <a:ext cx="809625" cy="7080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solidFill>
                  <a:srgbClr val="FF0000"/>
                </a:solidFill>
                <a:latin typeface="Comic Sans MS" pitchFamily="66" charset="0"/>
              </a:rPr>
              <a:t>20</a:t>
            </a:r>
            <a:endParaRPr lang="en-US" sz="4000">
              <a:solidFill>
                <a:srgbClr val="FF0000"/>
              </a:solidFill>
              <a:latin typeface="Comic Sans MS" pitchFamily="66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5156200" y="1978025"/>
            <a:ext cx="684213" cy="6588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3" idx="1"/>
            <a:endCxn id="16" idx="2"/>
          </p:cNvCxnSpPr>
          <p:nvPr/>
        </p:nvCxnSpPr>
        <p:spPr>
          <a:xfrm>
            <a:off x="5181600" y="2114550"/>
            <a:ext cx="528638" cy="50641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  <p:bldP spid="31" grpId="0"/>
      <p:bldP spid="40" grpId="0" animBg="1"/>
      <p:bldP spid="41" grpId="0" animBg="1"/>
      <p:bldP spid="42" grpId="0"/>
      <p:bldP spid="4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414</Words>
  <Application>Microsoft Office PowerPoint</Application>
  <PresentationFormat>On-screen Show (4:3)</PresentationFormat>
  <Paragraphs>152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Comic Sans MS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yiallouros</dc:creator>
  <cp:lastModifiedBy>.</cp:lastModifiedBy>
  <cp:revision>23</cp:revision>
  <dcterms:created xsi:type="dcterms:W3CDTF">2014-02-25T13:06:22Z</dcterms:created>
  <dcterms:modified xsi:type="dcterms:W3CDTF">2020-03-17T17:10:57Z</dcterms:modified>
</cp:coreProperties>
</file>