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78" r:id="rId3"/>
    <p:sldId id="259" r:id="rId4"/>
    <p:sldId id="257" r:id="rId5"/>
    <p:sldId id="275" r:id="rId6"/>
    <p:sldId id="264" r:id="rId7"/>
    <p:sldId id="263" r:id="rId8"/>
    <p:sldId id="266" r:id="rId9"/>
    <p:sldId id="276" r:id="rId10"/>
    <p:sldId id="277" r:id="rId11"/>
    <p:sldId id="269" r:id="rId12"/>
    <p:sldId id="270" r:id="rId13"/>
    <p:sldId id="271" r:id="rId14"/>
    <p:sldId id="272" r:id="rId15"/>
    <p:sldId id="273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6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898F1DE-56BC-4539-AA31-0171CB7127B3}" type="datetimeFigureOut">
              <a:rPr lang="en-US"/>
              <a:pPr>
                <a:defRPr/>
              </a:pPr>
              <a:t>3/17/2020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6961B42-463C-40FE-86F9-03A8CE46E8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l-G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23B32-9029-4C4D-9233-1AE4C81EC992}" type="datetimeFigureOut">
              <a:rPr lang="en-US"/>
              <a:pPr>
                <a:defRPr/>
              </a:pPr>
              <a:t>3/17/2020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0358E0-89C2-4E69-BA3C-F5A44DBC5B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62FD64-5CE6-4929-8883-186B20AF2F4E}" type="datetimeFigureOut">
              <a:rPr lang="en-US"/>
              <a:pPr>
                <a:defRPr/>
              </a:pPr>
              <a:t>3/17/2020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9D5607-93C0-43D2-97BB-4BC3ABE7E6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4A6CB-9C1E-4798-B4B2-0ECABBC3742E}" type="datetimeFigureOut">
              <a:rPr lang="en-US"/>
              <a:pPr>
                <a:defRPr/>
              </a:pPr>
              <a:t>3/17/2020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71846-0436-441B-AC4E-506377E617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B590F-AB79-4972-8571-5F508DE4C504}" type="datetimeFigureOut">
              <a:rPr lang="en-US"/>
              <a:pPr>
                <a:defRPr/>
              </a:pPr>
              <a:t>3/17/2020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D80C5-4420-4664-A579-73D1077753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00F61-0227-45AB-A124-0CDDFD1F8958}" type="datetimeFigureOut">
              <a:rPr lang="en-US"/>
              <a:pPr>
                <a:defRPr/>
              </a:pPr>
              <a:t>3/17/2020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3F383-8737-4435-9A0A-941D65A784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CC323-26D7-44FD-B855-5F4C4CDBFB0F}" type="datetimeFigureOut">
              <a:rPr lang="en-US"/>
              <a:pPr>
                <a:defRPr/>
              </a:pPr>
              <a:t>3/17/2020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E87E2A-22A4-41D6-82D3-0BE4181F89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200DA-A46C-4DB2-991B-270E687CC65C}" type="datetimeFigureOut">
              <a:rPr lang="en-US"/>
              <a:pPr>
                <a:defRPr/>
              </a:pPr>
              <a:t>3/17/2020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D3CD5-25A5-4894-B2D6-B95D01FC7F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E57A18-84FC-44D5-9092-2E0883FE9817}" type="datetimeFigureOut">
              <a:rPr lang="en-US"/>
              <a:pPr>
                <a:defRPr/>
              </a:pPr>
              <a:t>3/17/2020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7230E-E1B8-40D9-A446-1A1C2C8079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E01CA-A653-4566-8BE0-BDA77E213EAA}" type="datetimeFigureOut">
              <a:rPr lang="en-US"/>
              <a:pPr>
                <a:defRPr/>
              </a:pPr>
              <a:t>3/17/2020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D53DF-78F3-4075-BD47-2F9EDA1027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B673E0-3E8F-4B88-AEE6-F65370C79CB7}" type="datetimeFigureOut">
              <a:rPr lang="en-US"/>
              <a:pPr>
                <a:defRPr/>
              </a:pPr>
              <a:t>3/17/2020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1BBD3-A49A-4479-979E-FD528ADBCA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931F2-4E18-4167-843B-193BEE3149B6}" type="datetimeFigureOut">
              <a:rPr lang="en-US"/>
              <a:pPr>
                <a:defRPr/>
              </a:pPr>
              <a:t>3/17/2020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F04C3-1F19-4CDA-A77B-700AD634B6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F211A0F-3C98-4B74-B86E-8DD1A6204EA0}" type="datetimeFigureOut">
              <a:rPr lang="en-US"/>
              <a:pPr>
                <a:defRPr/>
              </a:pPr>
              <a:t>3/17/2020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B7612FD-0F47-490D-BB7D-BD057548E4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28600"/>
            <a:ext cx="8610600" cy="280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3124200"/>
            <a:ext cx="8785225" cy="193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228600" y="3276600"/>
            <a:ext cx="8229600" cy="210185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 sz="4400">
                <a:solidFill>
                  <a:schemeClr val="bg1"/>
                </a:solidFill>
                <a:latin typeface="Comic Sans MS" pitchFamily="66" charset="0"/>
              </a:rPr>
              <a:t>Εσείς με ποιο τρόπο θα βρίσκατε το άθροισμα των  πλήκτρων του πιάνου</a:t>
            </a:r>
            <a:r>
              <a:rPr lang="el-GR">
                <a:solidFill>
                  <a:schemeClr val="bg1"/>
                </a:solidFill>
                <a:latin typeface="Calibri" pitchFamily="34" charset="0"/>
              </a:rPr>
              <a:t>;</a:t>
            </a:r>
            <a:endParaRPr lang="en-US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WordArt 4" descr="Narrow vertical"/>
          <p:cNvSpPr>
            <a:spLocks noChangeArrowheads="1" noChangeShapeType="1" noTextEdit="1"/>
          </p:cNvSpPr>
          <p:nvPr/>
        </p:nvSpPr>
        <p:spPr bwMode="auto">
          <a:xfrm>
            <a:off x="1752600" y="304800"/>
            <a:ext cx="5638800" cy="472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l-GR" sz="28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Προσπαθήστε μόνοι σας να βρείτε </a:t>
            </a:r>
          </a:p>
          <a:p>
            <a:pPr algn="ctr"/>
            <a:r>
              <a:rPr lang="el-GR" sz="28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την εξίσωση </a:t>
            </a:r>
          </a:p>
          <a:p>
            <a:pPr algn="ctr"/>
            <a:r>
              <a:rPr lang="el-GR" sz="28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και την απάντηση</a:t>
            </a:r>
          </a:p>
        </p:txBody>
      </p:sp>
      <p:sp>
        <p:nvSpPr>
          <p:cNvPr id="32770" name="WordArt 5"/>
          <p:cNvSpPr>
            <a:spLocks noChangeArrowheads="1" noChangeShapeType="1" noTextEdit="1"/>
          </p:cNvSpPr>
          <p:nvPr/>
        </p:nvSpPr>
        <p:spPr bwMode="auto">
          <a:xfrm>
            <a:off x="1600200" y="5181600"/>
            <a:ext cx="615315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l-GR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latin typeface="Arial Black"/>
              </a:rPr>
              <a:t>Πατήστε το βελάκι </a:t>
            </a:r>
          </a:p>
          <a:p>
            <a:pPr algn="ctr"/>
            <a:r>
              <a:rPr lang="el-GR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latin typeface="Arial Black"/>
              </a:rPr>
              <a:t>για να εμφανιστεί η λύση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33338"/>
            <a:ext cx="6180138" cy="28003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4400" dirty="0">
                <a:latin typeface="Comic Sans MS" panose="030F0702030302020204" pitchFamily="66" charset="0"/>
              </a:rPr>
              <a:t>Μίξερ € 37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4400" dirty="0">
                <a:latin typeface="Comic Sans MS" panose="030F0702030302020204" pitchFamily="66" charset="0"/>
              </a:rPr>
              <a:t>Σίδερο € 22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4400" dirty="0">
                <a:latin typeface="Comic Sans MS" panose="030F0702030302020204" pitchFamily="66" charset="0"/>
              </a:rPr>
              <a:t>Ηλεκτρική σκούπα € 59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4400" dirty="0">
                <a:latin typeface="Comic Sans MS" panose="030F0702030302020204" pitchFamily="66" charset="0"/>
              </a:rPr>
              <a:t>Καφετιέρα € 51  </a:t>
            </a:r>
            <a:endParaRPr lang="en-US" sz="4400" dirty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5400" y="3076575"/>
            <a:ext cx="8548688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400">
                <a:latin typeface="Comic Sans MS" pitchFamily="66" charset="0"/>
              </a:rPr>
              <a:t>Ο Γιώργος αγόρασε ένα μίξερ και</a:t>
            </a:r>
          </a:p>
          <a:p>
            <a:r>
              <a:rPr lang="el-GR" sz="4400">
                <a:latin typeface="Comic Sans MS" pitchFamily="66" charset="0"/>
              </a:rPr>
              <a:t> μία καφετιέρα. Πόσα πλήρωσε;</a:t>
            </a:r>
            <a:endParaRPr lang="en-US" sz="4400">
              <a:latin typeface="Comic Sans MS" pitchFamily="66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30175" y="4614863"/>
            <a:ext cx="88614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4400">
                <a:latin typeface="Comic Sans MS" pitchFamily="66" charset="0"/>
              </a:rPr>
              <a:t>Εξίσωση : </a:t>
            </a:r>
          </a:p>
          <a:p>
            <a:r>
              <a:rPr lang="el-GR" sz="4400">
                <a:latin typeface="Comic Sans MS" pitchFamily="66" charset="0"/>
              </a:rPr>
              <a:t>Απάντηση</a:t>
            </a:r>
            <a:r>
              <a:rPr lang="el-GR" sz="4400">
                <a:latin typeface="Calibri" pitchFamily="34" charset="0"/>
              </a:rPr>
              <a:t>:</a:t>
            </a:r>
            <a:endParaRPr lang="en-US" sz="440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43200" y="4614863"/>
            <a:ext cx="3276600" cy="76993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4400" dirty="0">
                <a:latin typeface="Comic Sans MS" panose="030F0702030302020204" pitchFamily="66" charset="0"/>
              </a:rPr>
              <a:t>37 + 51 =88</a:t>
            </a:r>
            <a:endParaRPr lang="en-US" sz="4400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22588" y="5486400"/>
            <a:ext cx="4392612" cy="76993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4400" dirty="0">
                <a:latin typeface="Comic Sans MS" panose="030F0702030302020204" pitchFamily="66" charset="0"/>
              </a:rPr>
              <a:t>Πλήρωσε € 88.</a:t>
            </a:r>
            <a:endParaRPr lang="en-US" sz="4400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7" grpId="0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33338"/>
            <a:ext cx="6180138" cy="28003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4400" dirty="0">
                <a:latin typeface="Comic Sans MS" panose="030F0702030302020204" pitchFamily="66" charset="0"/>
              </a:rPr>
              <a:t>Μίξερ € 37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4400" dirty="0">
                <a:latin typeface="Comic Sans MS" panose="030F0702030302020204" pitchFamily="66" charset="0"/>
              </a:rPr>
              <a:t>Σίδερο € 22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4400" dirty="0">
                <a:latin typeface="Comic Sans MS" panose="030F0702030302020204" pitchFamily="66" charset="0"/>
              </a:rPr>
              <a:t>Ηλεκτρική σκούπα € 59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4400" dirty="0">
                <a:latin typeface="Comic Sans MS" panose="030F0702030302020204" pitchFamily="66" charset="0"/>
              </a:rPr>
              <a:t>Καφετιέρα € 51  </a:t>
            </a:r>
            <a:endParaRPr lang="en-US" sz="4400" dirty="0"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8738" y="3062288"/>
            <a:ext cx="9009062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4400">
                <a:latin typeface="Comic Sans MS" pitchFamily="66" charset="0"/>
              </a:rPr>
              <a:t>Ο Πέτρος αγόρασε 3 σίδερα. Πόσα </a:t>
            </a:r>
          </a:p>
          <a:p>
            <a:r>
              <a:rPr lang="el-GR" sz="4400">
                <a:latin typeface="Comic Sans MS" pitchFamily="66" charset="0"/>
              </a:rPr>
              <a:t>πλήρωσε;</a:t>
            </a:r>
            <a:endParaRPr lang="en-US" sz="4400">
              <a:latin typeface="Comic Sans MS" pitchFamily="66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30175" y="4614863"/>
            <a:ext cx="88614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4400">
                <a:latin typeface="Comic Sans MS" pitchFamily="66" charset="0"/>
              </a:rPr>
              <a:t>Εξίσωση : </a:t>
            </a:r>
          </a:p>
          <a:p>
            <a:r>
              <a:rPr lang="el-GR" sz="4400">
                <a:latin typeface="Comic Sans MS" pitchFamily="66" charset="0"/>
              </a:rPr>
              <a:t>Απάντηση</a:t>
            </a:r>
            <a:r>
              <a:rPr lang="el-GR" sz="4400">
                <a:latin typeface="Calibri" pitchFamily="34" charset="0"/>
              </a:rPr>
              <a:t>:</a:t>
            </a:r>
            <a:endParaRPr lang="en-US" sz="4400"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43200" y="4614863"/>
            <a:ext cx="5867400" cy="76993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4400" dirty="0">
                <a:latin typeface="Comic Sans MS" panose="030F0702030302020204" pitchFamily="66" charset="0"/>
              </a:rPr>
              <a:t>22 + 22 + 22 =66</a:t>
            </a:r>
            <a:endParaRPr lang="en-US" sz="4400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22588" y="5486400"/>
            <a:ext cx="4392612" cy="76993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4400" dirty="0">
                <a:latin typeface="Comic Sans MS" panose="030F0702030302020204" pitchFamily="66" charset="0"/>
              </a:rPr>
              <a:t>Πλήρωσε € 66.</a:t>
            </a:r>
            <a:endParaRPr lang="en-US" sz="4400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33338"/>
            <a:ext cx="6180138" cy="28003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4400" dirty="0">
                <a:latin typeface="Comic Sans MS" panose="030F0702030302020204" pitchFamily="66" charset="0"/>
              </a:rPr>
              <a:t>Μίξερ € 37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4400" dirty="0">
                <a:latin typeface="Comic Sans MS" panose="030F0702030302020204" pitchFamily="66" charset="0"/>
              </a:rPr>
              <a:t>Σίδερο € 22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4400" dirty="0">
                <a:latin typeface="Comic Sans MS" panose="030F0702030302020204" pitchFamily="66" charset="0"/>
              </a:rPr>
              <a:t>Ηλεκτρική σκούπα € 59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4400" dirty="0">
                <a:latin typeface="Comic Sans MS" panose="030F0702030302020204" pitchFamily="66" charset="0"/>
              </a:rPr>
              <a:t>Καφετιέρα € 51  </a:t>
            </a:r>
            <a:endParaRPr lang="en-US" sz="4400" dirty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5400" y="3076575"/>
            <a:ext cx="8863013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400">
                <a:latin typeface="Comic Sans MS" pitchFamily="66" charset="0"/>
              </a:rPr>
              <a:t>Πόσο πιο ακριβή είναι η ηλεκτρική</a:t>
            </a:r>
          </a:p>
          <a:p>
            <a:r>
              <a:rPr lang="el-GR" sz="4400">
                <a:latin typeface="Comic Sans MS" pitchFamily="66" charset="0"/>
              </a:rPr>
              <a:t>σκούπα από το σίδερο;</a:t>
            </a:r>
            <a:endParaRPr lang="en-US" sz="4400">
              <a:latin typeface="Comic Sans MS" pitchFamily="66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30175" y="4614863"/>
            <a:ext cx="88614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4400">
                <a:latin typeface="Comic Sans MS" pitchFamily="66" charset="0"/>
              </a:rPr>
              <a:t>Εξίσωση : </a:t>
            </a:r>
          </a:p>
          <a:p>
            <a:r>
              <a:rPr lang="el-GR" sz="4400">
                <a:latin typeface="Comic Sans MS" pitchFamily="66" charset="0"/>
              </a:rPr>
              <a:t>Απάντηση</a:t>
            </a:r>
            <a:r>
              <a:rPr lang="el-GR" sz="4400">
                <a:latin typeface="Calibri" pitchFamily="34" charset="0"/>
              </a:rPr>
              <a:t>:</a:t>
            </a:r>
            <a:endParaRPr lang="en-US" sz="440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43200" y="4614863"/>
            <a:ext cx="3962400" cy="76993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4400" dirty="0">
                <a:latin typeface="Comic Sans MS" panose="030F0702030302020204" pitchFamily="66" charset="0"/>
              </a:rPr>
              <a:t>22 +       =59</a:t>
            </a:r>
            <a:endParaRPr lang="en-US" sz="4400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22588" y="5486400"/>
            <a:ext cx="5764212" cy="76993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4400" dirty="0">
                <a:latin typeface="Comic Sans MS" panose="030F0702030302020204" pitchFamily="66" charset="0"/>
              </a:rPr>
              <a:t>Είναι €37 πιο ακριβή .</a:t>
            </a:r>
            <a:endParaRPr lang="en-US" sz="4400" dirty="0">
              <a:latin typeface="Comic Sans MS" panose="030F0702030302020204" pitchFamily="66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000500" y="4660900"/>
            <a:ext cx="952500" cy="65563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4400" dirty="0">
                <a:solidFill>
                  <a:srgbClr val="FF0000"/>
                </a:solidFill>
                <a:latin typeface="Comic Sans MS" panose="030F0702030302020204" pitchFamily="66" charset="0"/>
              </a:rPr>
              <a:t>37</a:t>
            </a:r>
            <a:endParaRPr lang="en-US" sz="44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7" grpId="0"/>
      <p:bldP spid="8" grpId="0" animBg="1"/>
      <p:bldP spid="9" grpId="0" animBg="1"/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33338"/>
            <a:ext cx="6180138" cy="28003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4400" dirty="0">
                <a:latin typeface="Comic Sans MS" panose="030F0702030302020204" pitchFamily="66" charset="0"/>
              </a:rPr>
              <a:t>Μίξερ € 37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4400" dirty="0">
                <a:latin typeface="Comic Sans MS" panose="030F0702030302020204" pitchFamily="66" charset="0"/>
              </a:rPr>
              <a:t>Σίδερο € 22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4400" dirty="0">
                <a:latin typeface="Comic Sans MS" panose="030F0702030302020204" pitchFamily="66" charset="0"/>
              </a:rPr>
              <a:t>Ηλεκτρική σκούπα € 59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4400" dirty="0">
                <a:latin typeface="Comic Sans MS" panose="030F0702030302020204" pitchFamily="66" charset="0"/>
              </a:rPr>
              <a:t>Καφετιέρα € 51  </a:t>
            </a:r>
            <a:endParaRPr lang="en-US" sz="4400" dirty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5400" y="3076575"/>
            <a:ext cx="896620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400">
                <a:latin typeface="Comic Sans MS" pitchFamily="66" charset="0"/>
              </a:rPr>
              <a:t>Πόσο πιο φθηνό είναι το μίξερ από</a:t>
            </a:r>
          </a:p>
          <a:p>
            <a:r>
              <a:rPr lang="el-GR" sz="4400">
                <a:latin typeface="Comic Sans MS" pitchFamily="66" charset="0"/>
              </a:rPr>
              <a:t>την ηλεκτρική σκούπα ;</a:t>
            </a:r>
            <a:endParaRPr lang="en-US" sz="4400">
              <a:latin typeface="Comic Sans MS" pitchFamily="66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30175" y="4614863"/>
            <a:ext cx="88614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4400">
                <a:latin typeface="Comic Sans MS" pitchFamily="66" charset="0"/>
              </a:rPr>
              <a:t>Εξίσωση : </a:t>
            </a:r>
          </a:p>
          <a:p>
            <a:r>
              <a:rPr lang="el-GR" sz="4400">
                <a:latin typeface="Comic Sans MS" pitchFamily="66" charset="0"/>
              </a:rPr>
              <a:t>Απάντηση</a:t>
            </a:r>
            <a:r>
              <a:rPr lang="el-GR" sz="4400">
                <a:latin typeface="Calibri" pitchFamily="34" charset="0"/>
              </a:rPr>
              <a:t>:</a:t>
            </a:r>
            <a:endParaRPr lang="en-US" sz="440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43200" y="4614863"/>
            <a:ext cx="3962400" cy="76993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4400" dirty="0">
                <a:latin typeface="Comic Sans MS" panose="030F0702030302020204" pitchFamily="66" charset="0"/>
              </a:rPr>
              <a:t>37 +       =59</a:t>
            </a:r>
            <a:endParaRPr lang="en-US" sz="4400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22588" y="5486400"/>
            <a:ext cx="5764212" cy="76993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4400" dirty="0">
                <a:latin typeface="Comic Sans MS" panose="030F0702030302020204" pitchFamily="66" charset="0"/>
              </a:rPr>
              <a:t>Είναι €22 πιο φθηνή .</a:t>
            </a:r>
            <a:endParaRPr lang="en-US" sz="4400" dirty="0">
              <a:latin typeface="Comic Sans MS" panose="030F0702030302020204" pitchFamily="66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000500" y="4660900"/>
            <a:ext cx="952500" cy="65563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4400" dirty="0">
                <a:solidFill>
                  <a:srgbClr val="FF0000"/>
                </a:solidFill>
                <a:latin typeface="Comic Sans MS" panose="030F0702030302020204" pitchFamily="66" charset="0"/>
              </a:rPr>
              <a:t>22</a:t>
            </a:r>
            <a:endParaRPr lang="en-US" sz="44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7" grpId="0"/>
      <p:bldP spid="8" grpId="0" animBg="1"/>
      <p:bldP spid="9" grpId="0" animBg="1"/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33338"/>
            <a:ext cx="6180138" cy="28003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4400" dirty="0">
                <a:latin typeface="Comic Sans MS" panose="030F0702030302020204" pitchFamily="66" charset="0"/>
              </a:rPr>
              <a:t>Μίξερ € 37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4400" dirty="0">
                <a:latin typeface="Comic Sans MS" panose="030F0702030302020204" pitchFamily="66" charset="0"/>
              </a:rPr>
              <a:t>Σίδερο € 22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4400" dirty="0">
                <a:latin typeface="Comic Sans MS" panose="030F0702030302020204" pitchFamily="66" charset="0"/>
              </a:rPr>
              <a:t>Ηλεκτρική σκούπα € 59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4400" dirty="0">
                <a:latin typeface="Comic Sans MS" panose="030F0702030302020204" pitchFamily="66" charset="0"/>
              </a:rPr>
              <a:t>Καφετιέρα € 51  </a:t>
            </a:r>
            <a:endParaRPr lang="en-US" sz="4400" dirty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5400" y="3076575"/>
            <a:ext cx="8855075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400">
                <a:latin typeface="Comic Sans MS" pitchFamily="66" charset="0"/>
              </a:rPr>
              <a:t>Έχω €20. Πόσα χρειάζομαι ακόμα</a:t>
            </a:r>
          </a:p>
          <a:p>
            <a:r>
              <a:rPr lang="el-GR" sz="4400">
                <a:latin typeface="Comic Sans MS" pitchFamily="66" charset="0"/>
              </a:rPr>
              <a:t>για να αγοράσω μία καφετιέρα;</a:t>
            </a:r>
            <a:endParaRPr lang="en-US" sz="4400">
              <a:latin typeface="Comic Sans MS" pitchFamily="66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30175" y="4614863"/>
            <a:ext cx="88614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4400">
                <a:latin typeface="Comic Sans MS" pitchFamily="66" charset="0"/>
              </a:rPr>
              <a:t>Εξίσωση : </a:t>
            </a:r>
          </a:p>
          <a:p>
            <a:r>
              <a:rPr lang="el-GR" sz="4400">
                <a:latin typeface="Comic Sans MS" pitchFamily="66" charset="0"/>
              </a:rPr>
              <a:t>Απάντηση</a:t>
            </a:r>
            <a:r>
              <a:rPr lang="el-GR" sz="4400">
                <a:latin typeface="Calibri" pitchFamily="34" charset="0"/>
              </a:rPr>
              <a:t>:</a:t>
            </a:r>
            <a:endParaRPr lang="en-US" sz="440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43200" y="4614863"/>
            <a:ext cx="3962400" cy="76993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4400" dirty="0">
                <a:latin typeface="Comic Sans MS" panose="030F0702030302020204" pitchFamily="66" charset="0"/>
              </a:rPr>
              <a:t>20 +       =51</a:t>
            </a:r>
            <a:endParaRPr lang="en-US" sz="4400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22588" y="5486400"/>
            <a:ext cx="5957887" cy="76993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4400" dirty="0">
                <a:latin typeface="Comic Sans MS" panose="030F0702030302020204" pitchFamily="66" charset="0"/>
              </a:rPr>
              <a:t>Χρειάζομαι ακόμα €31.</a:t>
            </a:r>
            <a:endParaRPr lang="en-US" sz="4400" dirty="0">
              <a:latin typeface="Comic Sans MS" panose="030F0702030302020204" pitchFamily="66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000500" y="4660900"/>
            <a:ext cx="952500" cy="65563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4400" dirty="0">
                <a:solidFill>
                  <a:srgbClr val="FF0000"/>
                </a:solidFill>
                <a:latin typeface="Comic Sans MS" panose="030F0702030302020204" pitchFamily="66" charset="0"/>
              </a:rPr>
              <a:t>31</a:t>
            </a:r>
            <a:endParaRPr lang="en-US" sz="44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7" grpId="0"/>
      <p:bldP spid="8" grpId="0" animBg="1"/>
      <p:bldP spid="9" grpId="0" animBg="1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WordArt 4"/>
          <p:cNvSpPr>
            <a:spLocks noChangeArrowheads="1" noChangeShapeType="1" noTextEdit="1"/>
          </p:cNvSpPr>
          <p:nvPr/>
        </p:nvSpPr>
        <p:spPr bwMode="auto">
          <a:xfrm>
            <a:off x="2514600" y="1828800"/>
            <a:ext cx="4248150" cy="2743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l-GR" sz="24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Πάμε να δούμε τον τρόπο </a:t>
            </a:r>
          </a:p>
          <a:p>
            <a:pPr algn="ctr"/>
            <a:r>
              <a:rPr lang="el-GR" sz="24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με τον οποίο εργάστηκε </a:t>
            </a:r>
          </a:p>
          <a:p>
            <a:pPr algn="ctr"/>
            <a:r>
              <a:rPr lang="el-GR" sz="24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το κάθε παιδί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28600"/>
            <a:ext cx="8993188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TextBox 3"/>
          <p:cNvSpPr txBox="1">
            <a:spLocks noChangeArrowheads="1"/>
          </p:cNvSpPr>
          <p:nvPr/>
        </p:nvSpPr>
        <p:spPr bwMode="auto">
          <a:xfrm>
            <a:off x="228600" y="1962150"/>
            <a:ext cx="87645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l-GR">
              <a:latin typeface="Calibri" pitchFamily="34" charset="0"/>
            </a:endParaRPr>
          </a:p>
        </p:txBody>
      </p:sp>
      <p:pic>
        <p:nvPicPr>
          <p:cNvPr id="6" name="Picture 9" descr="dekada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9888" y="20335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dekada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2788" y="20335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dekada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6800" y="20335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dekada1"/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44285" y="3799114"/>
            <a:ext cx="190500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</p:pic>
      <p:pic>
        <p:nvPicPr>
          <p:cNvPr id="10" name="Picture 9" descr="dekada1"/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012372" y="3799114"/>
            <a:ext cx="190500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</p:pic>
      <p:pic>
        <p:nvPicPr>
          <p:cNvPr id="11" name="Picture 9" descr="dekada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0" y="20335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dekada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81200" y="20335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9" descr="dekada1"/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472293" y="3799114"/>
            <a:ext cx="190500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</p:pic>
      <p:pic>
        <p:nvPicPr>
          <p:cNvPr id="14" name="Picture 12" descr="monad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10200" y="2193925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2" descr="monad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91200" y="2209800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2" descr="monada"/>
          <p:cNvPicPr>
            <a:picLocks noChangeAspect="1" noChangeArrowheads="1"/>
          </p:cNvPicPr>
          <p:nvPr/>
        </p:nvPicPr>
        <p:blipFill>
          <a:blip r:embed="rId5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7086600" y="2209800"/>
            <a:ext cx="2095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</p:pic>
      <p:pic>
        <p:nvPicPr>
          <p:cNvPr id="17" name="Picture 12" descr="monada"/>
          <p:cNvPicPr>
            <a:picLocks noChangeAspect="1" noChangeArrowheads="1"/>
          </p:cNvPicPr>
          <p:nvPr/>
        </p:nvPicPr>
        <p:blipFill>
          <a:blip r:embed="rId5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7467600" y="2190751"/>
            <a:ext cx="2095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</p:pic>
      <p:pic>
        <p:nvPicPr>
          <p:cNvPr id="18" name="Picture 12" descr="monada"/>
          <p:cNvPicPr>
            <a:picLocks noChangeAspect="1" noChangeArrowheads="1"/>
          </p:cNvPicPr>
          <p:nvPr/>
        </p:nvPicPr>
        <p:blipFill>
          <a:blip r:embed="rId5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7854043" y="2177144"/>
            <a:ext cx="2095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</p:pic>
      <p:pic>
        <p:nvPicPr>
          <p:cNvPr id="19" name="Picture 12" descr="monada"/>
          <p:cNvPicPr>
            <a:picLocks noChangeAspect="1" noChangeArrowheads="1"/>
          </p:cNvPicPr>
          <p:nvPr/>
        </p:nvPicPr>
        <p:blipFill>
          <a:blip r:embed="rId5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7083879" y="2520044"/>
            <a:ext cx="2095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</p:pic>
      <p:pic>
        <p:nvPicPr>
          <p:cNvPr id="20" name="Picture 12" descr="monada"/>
          <p:cNvPicPr>
            <a:picLocks noChangeAspect="1" noChangeArrowheads="1"/>
          </p:cNvPicPr>
          <p:nvPr/>
        </p:nvPicPr>
        <p:blipFill>
          <a:blip r:embed="rId5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7467600" y="2518682"/>
            <a:ext cx="2095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</p:pic>
      <p:pic>
        <p:nvPicPr>
          <p:cNvPr id="21" name="Picture 12" descr="monada"/>
          <p:cNvPicPr>
            <a:picLocks noChangeAspect="1" noChangeArrowheads="1"/>
          </p:cNvPicPr>
          <p:nvPr/>
        </p:nvPicPr>
        <p:blipFill>
          <a:blip r:embed="rId5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7833632" y="2518682"/>
            <a:ext cx="2095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</p:pic>
      <p:sp>
        <p:nvSpPr>
          <p:cNvPr id="5" name="TextBox 4"/>
          <p:cNvSpPr txBox="1"/>
          <p:nvPr/>
        </p:nvSpPr>
        <p:spPr>
          <a:xfrm>
            <a:off x="236538" y="1214438"/>
            <a:ext cx="2433637" cy="76993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4400" dirty="0">
                <a:latin typeface="Comic Sans MS" panose="030F0702030302020204" pitchFamily="66" charset="0"/>
              </a:rPr>
              <a:t>Δεκάδες</a:t>
            </a:r>
            <a:r>
              <a:rPr lang="el-GR" dirty="0">
                <a:latin typeface="+mn-lt"/>
              </a:rPr>
              <a:t> </a:t>
            </a:r>
            <a:endParaRPr lang="en-US" dirty="0">
              <a:latin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932363" y="1263650"/>
            <a:ext cx="2640012" cy="76993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4400" dirty="0">
                <a:latin typeface="Comic Sans MS" panose="030F0702030302020204" pitchFamily="66" charset="0"/>
              </a:rPr>
              <a:t>Μονάδες </a:t>
            </a:r>
            <a:r>
              <a:rPr lang="el-GR" dirty="0">
                <a:latin typeface="+mn-lt"/>
              </a:rPr>
              <a:t> 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9063" y="-304800"/>
            <a:ext cx="86598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73063" y="2133600"/>
            <a:ext cx="81534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>
                <a:latin typeface="Comic Sans MS" pitchFamily="66" charset="0"/>
              </a:rPr>
              <a:t>52 + </a:t>
            </a:r>
            <a:r>
              <a:rPr lang="en-US" sz="4000" b="1">
                <a:solidFill>
                  <a:srgbClr val="FF0000"/>
                </a:solidFill>
                <a:latin typeface="Comic Sans MS" pitchFamily="66" charset="0"/>
              </a:rPr>
              <a:t>30</a:t>
            </a:r>
            <a:r>
              <a:rPr lang="en-US" sz="4000">
                <a:latin typeface="Comic Sans MS" pitchFamily="66" charset="0"/>
              </a:rPr>
              <a:t> = 82              82 + </a:t>
            </a:r>
            <a:r>
              <a:rPr lang="en-US" sz="4000">
                <a:solidFill>
                  <a:srgbClr val="FF0000"/>
                </a:solidFill>
                <a:latin typeface="Comic Sans MS" pitchFamily="66" charset="0"/>
              </a:rPr>
              <a:t>6</a:t>
            </a:r>
            <a:r>
              <a:rPr lang="en-US" sz="4000">
                <a:latin typeface="Comic Sans MS" pitchFamily="66" charset="0"/>
              </a:rPr>
              <a:t> = 88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WordArt 4"/>
          <p:cNvSpPr>
            <a:spLocks noChangeArrowheads="1" noChangeShapeType="1" noTextEdit="1"/>
          </p:cNvSpPr>
          <p:nvPr/>
        </p:nvSpPr>
        <p:spPr bwMode="auto">
          <a:xfrm>
            <a:off x="685800" y="2362200"/>
            <a:ext cx="81724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l-GR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 Black"/>
              </a:rPr>
              <a:t>Πάμε τώρα να λύσουμε εξισώσεις</a:t>
            </a:r>
          </a:p>
        </p:txBody>
      </p:sp>
      <p:sp>
        <p:nvSpPr>
          <p:cNvPr id="22530" name="WordArt 5"/>
          <p:cNvSpPr>
            <a:spLocks noChangeArrowheads="1" noChangeShapeType="1" noTextEdit="1"/>
          </p:cNvSpPr>
          <p:nvPr/>
        </p:nvSpPr>
        <p:spPr bwMode="auto">
          <a:xfrm>
            <a:off x="1219200" y="3429000"/>
            <a:ext cx="7305675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l-GR" sz="2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Πάρε μολύβι και χαρτί </a:t>
            </a:r>
          </a:p>
          <a:p>
            <a:pPr algn="ctr"/>
            <a:r>
              <a:rPr lang="el-GR" sz="2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για να γράψεις </a:t>
            </a:r>
          </a:p>
          <a:p>
            <a:pPr algn="ctr"/>
            <a:r>
              <a:rPr lang="el-GR" sz="2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τις απαντήσεις!</a:t>
            </a:r>
          </a:p>
        </p:txBody>
      </p:sp>
      <p:sp>
        <p:nvSpPr>
          <p:cNvPr id="22531" name="WordArt 6"/>
          <p:cNvSpPr>
            <a:spLocks noChangeArrowheads="1" noChangeShapeType="1" noTextEdit="1"/>
          </p:cNvSpPr>
          <p:nvPr/>
        </p:nvSpPr>
        <p:spPr bwMode="auto">
          <a:xfrm>
            <a:off x="1752600" y="5486400"/>
            <a:ext cx="568642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l-GR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latin typeface="Arial Black"/>
              </a:rPr>
              <a:t>Έχεις όσο χρόνο θέλεις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04800" y="228600"/>
            <a:ext cx="3908425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7200">
                <a:latin typeface="Comic Sans MS" pitchFamily="66" charset="0"/>
              </a:rPr>
              <a:t>23 + 56=</a:t>
            </a:r>
          </a:p>
          <a:p>
            <a:r>
              <a:rPr lang="el-GR" sz="7200">
                <a:latin typeface="Comic Sans MS" pitchFamily="66" charset="0"/>
              </a:rPr>
              <a:t>47 + 32=</a:t>
            </a:r>
          </a:p>
          <a:p>
            <a:r>
              <a:rPr lang="el-GR" sz="7200">
                <a:latin typeface="Comic Sans MS" pitchFamily="66" charset="0"/>
              </a:rPr>
              <a:t>54 + 33=</a:t>
            </a:r>
          </a:p>
          <a:p>
            <a:r>
              <a:rPr lang="el-GR" sz="7200">
                <a:latin typeface="Comic Sans MS" pitchFamily="66" charset="0"/>
              </a:rPr>
              <a:t>32 + 35=</a:t>
            </a:r>
          </a:p>
          <a:p>
            <a:r>
              <a:rPr lang="el-GR" sz="7200">
                <a:latin typeface="Comic Sans MS" pitchFamily="66" charset="0"/>
              </a:rPr>
              <a:t>64 + 25=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702175" y="228600"/>
            <a:ext cx="3908425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7200">
                <a:latin typeface="Comic Sans MS" pitchFamily="66" charset="0"/>
              </a:rPr>
              <a:t>31 + 48=</a:t>
            </a:r>
          </a:p>
          <a:p>
            <a:r>
              <a:rPr lang="el-GR" sz="7200">
                <a:latin typeface="Comic Sans MS" pitchFamily="66" charset="0"/>
              </a:rPr>
              <a:t>72+ 24=</a:t>
            </a:r>
          </a:p>
          <a:p>
            <a:r>
              <a:rPr lang="el-GR" sz="7200">
                <a:latin typeface="Comic Sans MS" pitchFamily="66" charset="0"/>
              </a:rPr>
              <a:t>43+ 53=</a:t>
            </a:r>
          </a:p>
          <a:p>
            <a:r>
              <a:rPr lang="el-GR" sz="7200">
                <a:latin typeface="Comic Sans MS" pitchFamily="66" charset="0"/>
              </a:rPr>
              <a:t>41 + 57=</a:t>
            </a:r>
          </a:p>
          <a:p>
            <a:r>
              <a:rPr lang="el-GR" sz="7200">
                <a:latin typeface="Comic Sans MS" pitchFamily="66" charset="0"/>
              </a:rPr>
              <a:t>63 + 36=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52400" y="104775"/>
            <a:ext cx="5286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7200">
                <a:latin typeface="Comic Sans MS" pitchFamily="66" charset="0"/>
              </a:rPr>
              <a:t>32 +    =42  </a:t>
            </a:r>
            <a:endParaRPr lang="en-US" sz="7200">
              <a:latin typeface="Comic Sans MS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65350" y="357188"/>
            <a:ext cx="685800" cy="7302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07963" y="1466850"/>
            <a:ext cx="52879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7200">
                <a:latin typeface="Comic Sans MS" pitchFamily="66" charset="0"/>
              </a:rPr>
              <a:t>24 +    =54  </a:t>
            </a:r>
            <a:endParaRPr lang="en-US" sz="7200"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317750" y="1701800"/>
            <a:ext cx="685800" cy="7302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07963" y="2819400"/>
            <a:ext cx="52879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7200">
                <a:latin typeface="Comic Sans MS" pitchFamily="66" charset="0"/>
              </a:rPr>
              <a:t>56 +    =96  </a:t>
            </a:r>
            <a:endParaRPr lang="en-US" sz="7200">
              <a:latin typeface="Comic Sans MS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317750" y="3033713"/>
            <a:ext cx="685800" cy="7302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07963" y="4164013"/>
            <a:ext cx="52879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7200">
                <a:latin typeface="Comic Sans MS" pitchFamily="66" charset="0"/>
              </a:rPr>
              <a:t>77 +    =87  </a:t>
            </a:r>
            <a:endParaRPr lang="en-US" sz="7200">
              <a:latin typeface="Comic Sans MS" pitchFamily="66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324100" y="4398963"/>
            <a:ext cx="685800" cy="7302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187575" y="5651500"/>
            <a:ext cx="685800" cy="72866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52400" y="5416550"/>
            <a:ext cx="5286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7200">
                <a:latin typeface="Comic Sans MS" pitchFamily="66" charset="0"/>
              </a:rPr>
              <a:t>49 +    =89  </a:t>
            </a:r>
            <a:endParaRPr lang="en-US" sz="72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/>
      <p:bldP spid="8" grpId="0" animBg="1"/>
      <p:bldP spid="9" grpId="0"/>
      <p:bldP spid="10" grpId="0" animBg="1"/>
      <p:bldP spid="11" grpId="0"/>
      <p:bldP spid="13" grpId="0" animBg="1"/>
      <p:bldP spid="14" grpId="0" animBg="1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52400" y="104775"/>
            <a:ext cx="5286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7200">
                <a:latin typeface="Comic Sans MS" pitchFamily="66" charset="0"/>
              </a:rPr>
              <a:t>35 +    =68  </a:t>
            </a:r>
            <a:endParaRPr lang="en-US" sz="7200">
              <a:latin typeface="Comic Sans MS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65350" y="357188"/>
            <a:ext cx="685800" cy="7302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07963" y="1466850"/>
            <a:ext cx="50117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7200">
                <a:latin typeface="Comic Sans MS" pitchFamily="66" charset="0"/>
              </a:rPr>
              <a:t>42+    =54  </a:t>
            </a:r>
            <a:endParaRPr lang="en-US" sz="7200"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187575" y="1701800"/>
            <a:ext cx="685800" cy="7302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07963" y="2819400"/>
            <a:ext cx="50117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7200">
                <a:latin typeface="Comic Sans MS" pitchFamily="66" charset="0"/>
              </a:rPr>
              <a:t>53 +    =89 </a:t>
            </a:r>
            <a:endParaRPr lang="en-US" sz="7200">
              <a:latin typeface="Comic Sans MS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317750" y="3033713"/>
            <a:ext cx="685800" cy="7302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07963" y="4164013"/>
            <a:ext cx="51387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7200">
                <a:latin typeface="Comic Sans MS" pitchFamily="66" charset="0"/>
              </a:rPr>
              <a:t>71 +    =95  </a:t>
            </a:r>
            <a:endParaRPr lang="en-US" sz="7200">
              <a:latin typeface="Comic Sans MS" pitchFamily="66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324100" y="4398963"/>
            <a:ext cx="685800" cy="7302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187575" y="5651500"/>
            <a:ext cx="685800" cy="72866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52400" y="5416550"/>
            <a:ext cx="5286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7200">
                <a:latin typeface="Comic Sans MS" pitchFamily="66" charset="0"/>
              </a:rPr>
              <a:t>24 +    =77  </a:t>
            </a:r>
            <a:endParaRPr lang="en-US" sz="72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/>
      <p:bldP spid="8" grpId="0" animBg="1"/>
      <p:bldP spid="9" grpId="0"/>
      <p:bldP spid="10" grpId="0" animBg="1"/>
      <p:bldP spid="11" grpId="0"/>
      <p:bldP spid="13" grpId="0" animBg="1"/>
      <p:bldP spid="14" grpId="0" animBg="1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WordArt 4"/>
          <p:cNvSpPr>
            <a:spLocks noChangeArrowheads="1" noChangeShapeType="1" noTextEdit="1"/>
          </p:cNvSpPr>
          <p:nvPr/>
        </p:nvSpPr>
        <p:spPr bwMode="auto">
          <a:xfrm>
            <a:off x="2057400" y="1295400"/>
            <a:ext cx="5486400" cy="1752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l-GR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Comic Sans MS"/>
              </a:rPr>
              <a:t>Και τώρα...</a:t>
            </a:r>
          </a:p>
          <a:p>
            <a:pPr algn="ctr"/>
            <a:r>
              <a:rPr lang="el-GR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Comic Sans MS"/>
              </a:rPr>
              <a:t>ώρα για προβλήματα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193</Words>
  <Application>Microsoft Office PowerPoint</Application>
  <PresentationFormat>On-screen Show (4:3)</PresentationFormat>
  <Paragraphs>77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Comic Sans MS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yiallouros</dc:creator>
  <cp:lastModifiedBy>.</cp:lastModifiedBy>
  <cp:revision>16</cp:revision>
  <dcterms:created xsi:type="dcterms:W3CDTF">2014-02-24T03:53:05Z</dcterms:created>
  <dcterms:modified xsi:type="dcterms:W3CDTF">2020-03-17T17:14:15Z</dcterms:modified>
</cp:coreProperties>
</file>