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4" r:id="rId9"/>
    <p:sldId id="265" r:id="rId10"/>
    <p:sldId id="267" r:id="rId11"/>
    <p:sldId id="263" r:id="rId12"/>
    <p:sldId id="266" r:id="rId13"/>
    <p:sldId id="270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224CF7-D796-4E40-9BFE-DF31ED32A55C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C017776-D427-48EF-8CAC-0A0C7780A5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l-GR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AF6059-E526-4078-9D00-C942A4E6F70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90C18-A092-4C62-8C1E-1FAF0D4543BD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6A3F0-6530-4664-AC66-BA4FC66906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EF287-94A7-4E78-82BE-2574C6890222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4F7287-A5D7-42B4-9425-6157BB6AC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B128B-5ED9-4319-B20B-8642F1FB5651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01253-E1AA-40A6-A207-DEDF67C11A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19593-B2D2-414C-86F7-259438B36B1A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0C087-6FB8-40EC-A3AC-D589A464AE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33B50-8B21-4E9B-A566-440B61F0515F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0B1CA-FDEE-41C9-A445-830DB658B3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2D4B5-6F73-411E-B8A7-7DD2D9D26D81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CCE2D-8971-4A35-BD45-1D7B6CC74A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3A26A-9147-44CF-ACE0-2DCB8CAC272B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C964F-C620-476E-AF3A-929C04D39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40CF0-02C0-40AF-9791-7A41B0D8F1FA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A2619-AFE2-480C-9BBA-133C42FD6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F2E38E-8E79-4BCE-A0F6-D0C3544B68C3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88CDF-1645-4F78-B318-69627172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12A07-4156-4B99-A739-ECD35B432FBB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42618-C415-4A69-BAB9-176508D90C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32CF6-A740-49BE-A244-96A0E2D8A4B2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EE61D-70A7-4E73-8097-3823F6459A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514B87-DAF3-4783-ABD8-BDFD7819361A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8D96CF8-8996-4C9F-9B45-9745155BE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381000" y="1752600"/>
            <a:ext cx="84518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Επανάληψη στην ενότητα 7</a:t>
            </a:r>
            <a:endParaRPr lang="en-US" sz="5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0"/>
            <a:ext cx="5791200" cy="583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90825" y="5837238"/>
            <a:ext cx="3409950" cy="9223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45+40=89</a:t>
            </a:r>
            <a:endParaRPr lang="en-US" sz="5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82713" y="-11113"/>
            <a:ext cx="6019800" cy="59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90800" y="5867400"/>
            <a:ext cx="2941638" cy="92392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88-5=83</a:t>
            </a:r>
            <a:endParaRPr lang="en-US" sz="5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22225"/>
            <a:ext cx="5638800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14600" y="5791200"/>
            <a:ext cx="3365500" cy="92392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88-50=38</a:t>
            </a:r>
            <a:endParaRPr lang="en-US" sz="5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3"/>
          <p:cNvSpPr txBox="1">
            <a:spLocks noChangeArrowheads="1"/>
          </p:cNvSpPr>
          <p:nvPr/>
        </p:nvSpPr>
        <p:spPr bwMode="auto">
          <a:xfrm>
            <a:off x="304800" y="76200"/>
            <a:ext cx="87503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4000">
                <a:latin typeface="Comic Sans MS" pitchFamily="66" charset="0"/>
              </a:rPr>
              <a:t>Γράφω ένα πρόβλημα με τις πιο κάτω</a:t>
            </a:r>
          </a:p>
          <a:p>
            <a:r>
              <a:rPr lang="el-GR" sz="4000">
                <a:latin typeface="Comic Sans MS" pitchFamily="66" charset="0"/>
              </a:rPr>
              <a:t>εξισώσεις.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38914" name="TextBox 4"/>
          <p:cNvSpPr txBox="1">
            <a:spLocks noChangeArrowheads="1"/>
          </p:cNvSpPr>
          <p:nvPr/>
        </p:nvSpPr>
        <p:spPr bwMode="auto">
          <a:xfrm>
            <a:off x="2470150" y="1539875"/>
            <a:ext cx="44196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6600">
                <a:latin typeface="Comic Sans MS" pitchFamily="66" charset="0"/>
              </a:rPr>
              <a:t>45+23=</a:t>
            </a:r>
            <a:endParaRPr lang="en-US" sz="660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86400" y="1539875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916" name="TextBox 6"/>
          <p:cNvSpPr txBox="1">
            <a:spLocks noChangeArrowheads="1"/>
          </p:cNvSpPr>
          <p:nvPr/>
        </p:nvSpPr>
        <p:spPr bwMode="auto">
          <a:xfrm>
            <a:off x="2362200" y="3581400"/>
            <a:ext cx="4419600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6600">
                <a:latin typeface="Comic Sans MS" pitchFamily="66" charset="0"/>
              </a:rPr>
              <a:t>87-64=</a:t>
            </a:r>
            <a:endParaRPr lang="en-US" sz="660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0" y="3678238"/>
            <a:ext cx="914400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00400" y="223838"/>
            <a:ext cx="27606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24 + 3 =</a:t>
            </a:r>
            <a:endParaRPr lang="en-US" sz="5400">
              <a:latin typeface="Comic Sans MS" pitchFamily="66" charset="0"/>
            </a:endParaRPr>
          </a:p>
        </p:txBody>
      </p:sp>
      <p:pic>
        <p:nvPicPr>
          <p:cNvPr id="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22860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3025" y="27098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7350" y="22860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7350" y="266223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218757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5650" y="219075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8150" y="251618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1089025" y="1830388"/>
            <a:ext cx="4244975" cy="155575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>
              <a:solidFill>
                <a:srgbClr val="0066FF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2400" y="3810000"/>
            <a:ext cx="8763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Προσθέτω πρώτα τις μονάδες.</a:t>
            </a:r>
          </a:p>
          <a:p>
            <a:r>
              <a:rPr lang="el-GR" sz="4000">
                <a:latin typeface="Comic Sans MS" pitchFamily="66" charset="0"/>
              </a:rPr>
              <a:t>                   4 + 3 = 7</a:t>
            </a:r>
          </a:p>
          <a:p>
            <a:r>
              <a:rPr lang="el-GR" sz="4000">
                <a:latin typeface="Comic Sans MS" pitchFamily="66" charset="0"/>
              </a:rPr>
              <a:t>Μετά προσθέτω τις δεκάδες.</a:t>
            </a:r>
          </a:p>
          <a:p>
            <a:r>
              <a:rPr lang="el-GR" sz="4000">
                <a:latin typeface="Comic Sans MS" pitchFamily="66" charset="0"/>
              </a:rPr>
              <a:t>                  20 + 7 = 27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961063" y="212725"/>
            <a:ext cx="10302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27</a:t>
            </a:r>
            <a:endParaRPr lang="en-US" sz="5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00400" y="223838"/>
            <a:ext cx="27162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87 - 3 =</a:t>
            </a:r>
            <a:endParaRPr lang="en-US" sz="5400">
              <a:latin typeface="Comic Sans MS" pitchFamily="66" charset="0"/>
            </a:endParaRPr>
          </a:p>
        </p:txBody>
      </p:sp>
      <p:pic>
        <p:nvPicPr>
          <p:cNvPr id="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59200" y="264477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83063" y="264477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5500" y="264477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1764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5" y="218757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242093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5500" y="218757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2400" y="3810000"/>
            <a:ext cx="8763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Αφαιρώ πρώτα τις μονάδες.</a:t>
            </a:r>
          </a:p>
          <a:p>
            <a:r>
              <a:rPr lang="el-GR" sz="4000">
                <a:latin typeface="Comic Sans MS" pitchFamily="66" charset="0"/>
              </a:rPr>
              <a:t>                   7 - 3 = 4</a:t>
            </a:r>
          </a:p>
          <a:p>
            <a:r>
              <a:rPr lang="el-GR" sz="4000">
                <a:latin typeface="Comic Sans MS" pitchFamily="66" charset="0"/>
              </a:rPr>
              <a:t>Μετά προσθέτω τις δεκάδες.</a:t>
            </a:r>
          </a:p>
          <a:p>
            <a:r>
              <a:rPr lang="el-GR" sz="4000">
                <a:latin typeface="Comic Sans MS" pitchFamily="66" charset="0"/>
              </a:rPr>
              <a:t>                  80 + 4 = 84</a:t>
            </a:r>
            <a:endParaRPr lang="en-US" sz="4000">
              <a:latin typeface="Comic Sans MS" pitchFamily="66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961063" y="212725"/>
            <a:ext cx="10302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84</a:t>
            </a:r>
            <a:endParaRPr lang="en-US" sz="5400">
              <a:latin typeface="Comic Sans MS" pitchFamily="66" charset="0"/>
            </a:endParaRPr>
          </a:p>
        </p:txBody>
      </p:sp>
      <p:pic>
        <p:nvPicPr>
          <p:cNvPr id="1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7288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8288" y="20304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0304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515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/>
          <p:nvPr/>
        </p:nvCxnSpPr>
        <p:spPr>
          <a:xfrm>
            <a:off x="4614863" y="2116138"/>
            <a:ext cx="304800" cy="3048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614863" y="2116138"/>
            <a:ext cx="304800" cy="3048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981575" y="2376488"/>
            <a:ext cx="304800" cy="3048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5010150" y="2328863"/>
            <a:ext cx="247650" cy="3238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557713" y="2624138"/>
            <a:ext cx="304800" cy="3048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4557713" y="2605088"/>
            <a:ext cx="306387" cy="3238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00400" y="223838"/>
            <a:ext cx="3184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24 + 3</a:t>
            </a:r>
            <a:r>
              <a:rPr lang="en-US" sz="5400">
                <a:latin typeface="Comic Sans MS" pitchFamily="66" charset="0"/>
              </a:rPr>
              <a:t>0</a:t>
            </a:r>
            <a:r>
              <a:rPr lang="el-GR" sz="5400">
                <a:latin typeface="Comic Sans MS" pitchFamily="66" charset="0"/>
              </a:rPr>
              <a:t> =</a:t>
            </a:r>
            <a:endParaRPr lang="en-US" sz="5400">
              <a:latin typeface="Comic Sans MS" pitchFamily="66" charset="0"/>
            </a:endParaRPr>
          </a:p>
        </p:txBody>
      </p:sp>
      <p:pic>
        <p:nvPicPr>
          <p:cNvPr id="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22860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3025" y="27098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7350" y="2286000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7350" y="2662238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7800" y="3505200"/>
            <a:ext cx="8763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Λέω 24 και προχωρώ ακόμα 30. </a:t>
            </a:r>
          </a:p>
          <a:p>
            <a:r>
              <a:rPr lang="el-GR" sz="4000">
                <a:latin typeface="Comic Sans MS" pitchFamily="66" charset="0"/>
              </a:rPr>
              <a:t>34, 44, 54 .Άρα 24 + 3</a:t>
            </a:r>
            <a:r>
              <a:rPr lang="en-US" sz="4000">
                <a:latin typeface="Comic Sans MS" pitchFamily="66" charset="0"/>
              </a:rPr>
              <a:t>0</a:t>
            </a:r>
            <a:r>
              <a:rPr lang="el-GR" sz="4000">
                <a:latin typeface="Comic Sans MS" pitchFamily="66" charset="0"/>
              </a:rPr>
              <a:t> = 54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72200" y="212725"/>
            <a:ext cx="1030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5400">
                <a:latin typeface="Comic Sans MS" pitchFamily="66" charset="0"/>
              </a:rPr>
              <a:t>54</a:t>
            </a:r>
          </a:p>
        </p:txBody>
      </p:sp>
      <p:pic>
        <p:nvPicPr>
          <p:cNvPr id="1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5150" y="198596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98596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19796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200400" y="223838"/>
            <a:ext cx="3184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36 + 5</a:t>
            </a:r>
            <a:r>
              <a:rPr lang="en-US" sz="5400">
                <a:latin typeface="Comic Sans MS" pitchFamily="66" charset="0"/>
              </a:rPr>
              <a:t>0</a:t>
            </a:r>
            <a:r>
              <a:rPr lang="el-GR" sz="5400">
                <a:latin typeface="Comic Sans MS" pitchFamily="66" charset="0"/>
              </a:rPr>
              <a:t> =</a:t>
            </a:r>
            <a:endParaRPr lang="en-US" sz="5400">
              <a:latin typeface="Comic Sans MS" pitchFamily="66" charset="0"/>
            </a:endParaRPr>
          </a:p>
        </p:txBody>
      </p:sp>
      <p:pic>
        <p:nvPicPr>
          <p:cNvPr id="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825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1256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95488" y="25320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5000" y="21256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62200" y="25114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7800" y="3505200"/>
            <a:ext cx="89662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4000">
                <a:latin typeface="Comic Sans MS" pitchFamily="66" charset="0"/>
              </a:rPr>
              <a:t>Λέω 36 και προχωρώ ακόμα 50. </a:t>
            </a:r>
          </a:p>
          <a:p>
            <a:r>
              <a:rPr lang="el-GR" sz="4000">
                <a:latin typeface="Comic Sans MS" pitchFamily="66" charset="0"/>
              </a:rPr>
              <a:t>46, 56, 66, 76, 86 .Άρα 36 + 50 = 86 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384925" y="223838"/>
            <a:ext cx="1030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86</a:t>
            </a:r>
            <a:endParaRPr lang="en-US" sz="5400">
              <a:latin typeface="Comic Sans MS" pitchFamily="66" charset="0"/>
            </a:endParaRPr>
          </a:p>
        </p:txBody>
      </p:sp>
      <p:pic>
        <p:nvPicPr>
          <p:cNvPr id="1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19796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0335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9796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0638" y="205898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24150" y="2125663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38438" y="2511425"/>
            <a:ext cx="2095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8900" y="19796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19796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0" y="223838"/>
            <a:ext cx="4648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5400">
                <a:latin typeface="Comic Sans MS" pitchFamily="66" charset="0"/>
              </a:rPr>
              <a:t>34 +       = 78 </a:t>
            </a:r>
            <a:endParaRPr lang="en-US" sz="54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25813" y="233363"/>
            <a:ext cx="9144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7763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175" y="1138238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1138238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1355725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3338" y="1990725"/>
            <a:ext cx="569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3338" y="2667000"/>
            <a:ext cx="569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7300" y="3294063"/>
            <a:ext cx="569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7025" y="1338263"/>
            <a:ext cx="571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2027238"/>
            <a:ext cx="5715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12100" y="2667000"/>
            <a:ext cx="569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05750" y="3448050"/>
            <a:ext cx="5699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1338263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38112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38112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38112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4248150"/>
            <a:ext cx="87106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   4 +       = 8 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018338" y="4227513"/>
            <a:ext cx="688975" cy="6889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5563" y="5262563"/>
            <a:ext cx="8710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κοιτάζω τις δεκάδες      3 +      = 7 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3425" y="5218113"/>
            <a:ext cx="688975" cy="6905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6" grpId="0"/>
      <p:bldP spid="27" grpId="0" animBg="1"/>
      <p:bldP spid="28" grpId="0"/>
      <p:bldP spid="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0" y="223838"/>
            <a:ext cx="4648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5400">
                <a:latin typeface="Comic Sans MS" pitchFamily="66" charset="0"/>
              </a:rPr>
              <a:t>67 -       = 64 </a:t>
            </a:r>
            <a:endParaRPr lang="en-US" sz="54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25813" y="223838"/>
            <a:ext cx="9144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47763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5038" y="1174750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20967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20967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7825" y="120967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9188" y="120967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209675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3575" y="1906588"/>
            <a:ext cx="5699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73575" y="2743200"/>
            <a:ext cx="569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0700" y="117475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0700" y="1874838"/>
            <a:ext cx="5715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0700" y="2689225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monad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91100" y="3376613"/>
            <a:ext cx="5699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410075" y="2470150"/>
            <a:ext cx="741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6000" b="1">
                <a:solidFill>
                  <a:srgbClr val="FF0000"/>
                </a:solidFill>
                <a:latin typeface="Comic Sans MS" pitchFamily="66" charset="0"/>
              </a:rPr>
              <a:t>Χ</a:t>
            </a:r>
            <a:endParaRPr lang="en-US" sz="60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516563" y="2455863"/>
            <a:ext cx="741362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6000" b="1">
                <a:solidFill>
                  <a:srgbClr val="FF0000"/>
                </a:solidFill>
                <a:latin typeface="Comic Sans MS" pitchFamily="66" charset="0"/>
              </a:rPr>
              <a:t>Χ</a:t>
            </a:r>
            <a:endParaRPr lang="en-US" sz="60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819650" y="3233738"/>
            <a:ext cx="741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6000" b="1">
                <a:solidFill>
                  <a:srgbClr val="FF0000"/>
                </a:solidFill>
                <a:latin typeface="Comic Sans MS" pitchFamily="66" charset="0"/>
              </a:rPr>
              <a:t>Χ</a:t>
            </a:r>
            <a:endParaRPr lang="en-US" sz="6000" b="1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17475" y="4213225"/>
            <a:ext cx="8712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Πρώτα κοιτάζω τις μονάδες  7 -       = 4 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18338" y="4168775"/>
            <a:ext cx="688975" cy="6905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55563" y="5262563"/>
            <a:ext cx="8710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Μετά κοιτάζω τις δεκάδες      6 -      = 6 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18338" y="5218113"/>
            <a:ext cx="688975" cy="69056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2" grpId="0"/>
      <p:bldP spid="23" grpId="0"/>
      <p:bldP spid="24" grpId="0"/>
      <p:bldP spid="25" grpId="0"/>
      <p:bldP spid="26" grpId="0" animBg="1"/>
      <p:bldP spid="28" grpId="0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24000" y="223838"/>
            <a:ext cx="4648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5400">
                <a:latin typeface="Comic Sans MS" pitchFamily="66" charset="0"/>
              </a:rPr>
              <a:t>      - 7  = 62</a:t>
            </a:r>
            <a:endParaRPr lang="en-US" sz="540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223838"/>
            <a:ext cx="914400" cy="91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6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90688"/>
            <a:ext cx="571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371725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6850" y="1690688"/>
            <a:ext cx="571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0500" y="2371725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04800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7900" y="3810000"/>
            <a:ext cx="571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0850" y="2297113"/>
            <a:ext cx="571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mon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9425" y="1668463"/>
            <a:ext cx="571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1487488"/>
            <a:ext cx="3778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6838" y="147002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4375" y="1547813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8113" y="1547813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547813"/>
            <a:ext cx="377825" cy="268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dekada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48100" y="1514475"/>
            <a:ext cx="377825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590675" y="4724400"/>
            <a:ext cx="48926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l-GR" sz="7200">
                <a:latin typeface="Comic Sans MS" pitchFamily="66" charset="0"/>
              </a:rPr>
              <a:t>7 + 62=</a:t>
            </a:r>
            <a:endParaRPr lang="en-US" sz="72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0"/>
            <a:ext cx="62484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429000" y="5819775"/>
            <a:ext cx="2986088" cy="92392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45+4=49</a:t>
            </a:r>
            <a:endParaRPr lang="en-US" sz="54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125</Words>
  <Application>Microsoft Office PowerPoint</Application>
  <PresentationFormat>On-screen Show (4:3)</PresentationFormat>
  <Paragraphs>41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Comic Sans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yiallouros</dc:creator>
  <cp:lastModifiedBy>.</cp:lastModifiedBy>
  <cp:revision>5</cp:revision>
  <dcterms:created xsi:type="dcterms:W3CDTF">2014-03-11T03:43:06Z</dcterms:created>
  <dcterms:modified xsi:type="dcterms:W3CDTF">2020-03-17T16:05:14Z</dcterms:modified>
</cp:coreProperties>
</file>