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7" r:id="rId2"/>
    <p:sldId id="261" r:id="rId3"/>
    <p:sldId id="262" r:id="rId4"/>
    <p:sldId id="256" r:id="rId5"/>
    <p:sldId id="264" r:id="rId6"/>
    <p:sldId id="258" r:id="rId7"/>
    <p:sldId id="259" r:id="rId8"/>
    <p:sldId id="263" r:id="rId9"/>
    <p:sldId id="260" r:id="rId1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174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endParaRPr lang="el-GR"/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fld id="{AB4DDEE3-5547-49ED-B9DF-76F3B9F8DB25}" type="datetimeFigureOut">
              <a:rPr lang="el-GR"/>
              <a:pPr/>
              <a:t>17/3/2020</a:t>
            </a:fld>
            <a:endParaRPr lang="el-GR"/>
          </a:p>
        </p:txBody>
      </p:sp>
      <p:sp>
        <p:nvSpPr>
          <p:cNvPr id="22532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253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smtClean="0"/>
              <a:t>Click to edit Master text styles</a:t>
            </a:r>
          </a:p>
          <a:p>
            <a:pPr lvl="1"/>
            <a:r>
              <a:rPr lang="el-GR" smtClean="0"/>
              <a:t>Second level</a:t>
            </a:r>
          </a:p>
          <a:p>
            <a:pPr lvl="2"/>
            <a:r>
              <a:rPr lang="el-GR" smtClean="0"/>
              <a:t>Third level</a:t>
            </a:r>
          </a:p>
          <a:p>
            <a:pPr lvl="3"/>
            <a:r>
              <a:rPr lang="el-GR" smtClean="0"/>
              <a:t>Fourth level</a:t>
            </a:r>
          </a:p>
          <a:p>
            <a:pPr lvl="4"/>
            <a:r>
              <a:rPr lang="el-GR" smtClean="0"/>
              <a:t>Fifth level</a:t>
            </a:r>
          </a:p>
        </p:txBody>
      </p:sp>
      <p:sp>
        <p:nvSpPr>
          <p:cNvPr id="2253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endParaRPr lang="el-GR"/>
          </a:p>
        </p:txBody>
      </p:sp>
      <p:sp>
        <p:nvSpPr>
          <p:cNvPr id="2253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fld id="{C04DAE13-013C-4244-B77D-66D3DF77AB59}" type="slidenum">
              <a:rPr lang="el-GR"/>
              <a:pPr/>
              <a:t>‹#›</a:t>
            </a:fld>
            <a:endParaRPr lang="el-G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l-G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57110E-A734-4E24-80B7-47775CF407E7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23F0BF-8F0C-42AB-B19B-21524CB193E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5B7AA3-1A3E-4232-BD3A-50A33A58B6E2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6DC09D-4735-446E-AB9B-9D479F684BF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FF2E94-F436-4622-A39C-EBA1E0FCCD01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50AABA-6DF1-4B55-B380-3C691460B3E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ABA076-4AF5-49A1-A2D3-F1F740D541B2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97174B-7B7A-4DDB-8660-C6387F0E22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45B8D0-9EFC-4625-8E46-96D6D18DEA98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DE8563-0F2F-4AEB-84A0-7F63AA1F47B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407F60-D6F2-4D4F-9C6A-1ACBC734D5C6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38CB26-0BBB-43D1-94FD-11C91D6796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2BBC63-89C8-45A3-B5F6-EEE5B2A78565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BFEEA2-451C-4A03-A6D6-B855C5BA13D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25D41-2C44-4685-AFFB-ECD403F71D25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1A6489-3CBF-45B9-AD8A-7115935B3F1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1D298F-DEE0-49D8-846F-E853E2DAC8BA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E91C3E-3362-4179-8A72-E5025EC8C9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547353-A445-4A1A-BAB7-97D3E39D0D6B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813759-88FF-4975-BF41-2F0CF007A4E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0F8AC1-94A2-42C1-9A0A-CF147C3061B2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DA1F0C-5EE8-406F-B6E3-60B26C32179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8259AF5-D96D-4A54-8D58-90C2B9EA7589}" type="datetimeFigureOut">
              <a:rPr lang="en-US"/>
              <a:pPr>
                <a:defRPr/>
              </a:pPr>
              <a:t>3/17/2020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516B7607-088B-4E99-AC54-483BD3269E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extBox 3"/>
          <p:cNvSpPr txBox="1">
            <a:spLocks noChangeArrowheads="1"/>
          </p:cNvSpPr>
          <p:nvPr/>
        </p:nvSpPr>
        <p:spPr bwMode="auto">
          <a:xfrm>
            <a:off x="76200" y="152400"/>
            <a:ext cx="8467725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l-GR" sz="3600">
                <a:latin typeface="Comic Sans MS" pitchFamily="66" charset="0"/>
              </a:rPr>
              <a:t>Ποια είναι η προηγούμενη και η επόμενη</a:t>
            </a:r>
          </a:p>
          <a:p>
            <a:r>
              <a:rPr lang="el-GR" sz="3600">
                <a:latin typeface="Comic Sans MS" pitchFamily="66" charset="0"/>
              </a:rPr>
              <a:t> δεκάδα;</a:t>
            </a:r>
            <a:endParaRPr lang="en-US" sz="3600">
              <a:latin typeface="Comic Sans MS" pitchFamily="66" charset="0"/>
            </a:endParaRPr>
          </a:p>
        </p:txBody>
      </p:sp>
      <p:sp>
        <p:nvSpPr>
          <p:cNvPr id="13314" name="TextBox 4"/>
          <p:cNvSpPr txBox="1">
            <a:spLocks noChangeArrowheads="1"/>
          </p:cNvSpPr>
          <p:nvPr/>
        </p:nvSpPr>
        <p:spPr bwMode="auto">
          <a:xfrm>
            <a:off x="109538" y="1752600"/>
            <a:ext cx="8501062" cy="3970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l-GR" sz="3600">
                <a:latin typeface="Comic Sans MS" pitchFamily="66" charset="0"/>
              </a:rPr>
              <a:t>….. 60 …..            ….. 40 …..      ….. 80 …..</a:t>
            </a:r>
          </a:p>
          <a:p>
            <a:endParaRPr lang="el-GR" sz="3600">
              <a:latin typeface="Comic Sans MS" pitchFamily="66" charset="0"/>
            </a:endParaRPr>
          </a:p>
          <a:p>
            <a:r>
              <a:rPr lang="el-GR" sz="3600">
                <a:latin typeface="Comic Sans MS" pitchFamily="66" charset="0"/>
              </a:rPr>
              <a:t>….. 20 …..            ….. 70 …..</a:t>
            </a:r>
          </a:p>
          <a:p>
            <a:endParaRPr lang="el-GR" sz="3600">
              <a:latin typeface="Comic Sans MS" pitchFamily="66" charset="0"/>
            </a:endParaRPr>
          </a:p>
          <a:p>
            <a:r>
              <a:rPr lang="el-GR" sz="3600">
                <a:latin typeface="Comic Sans MS" pitchFamily="66" charset="0"/>
              </a:rPr>
              <a:t>….. 50 …..            ….. 30 …..</a:t>
            </a:r>
          </a:p>
          <a:p>
            <a:endParaRPr lang="el-GR" sz="3600">
              <a:latin typeface="Comic Sans MS" pitchFamily="66" charset="0"/>
            </a:endParaRPr>
          </a:p>
          <a:p>
            <a:endParaRPr lang="en-US" sz="3600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6375" y="111125"/>
            <a:ext cx="3527425" cy="5908675"/>
          </a:xfrm>
          <a:prstGeom prst="rect">
            <a:avLst/>
          </a:prstGeom>
          <a:solidFill>
            <a:schemeClr val="bg2">
              <a:lumMod val="50000"/>
            </a:schemeClr>
          </a:solidFill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50 + 20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+ 30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2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+ 70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40 + 40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1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9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60 + 30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40 + 50 =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114800" y="168275"/>
            <a:ext cx="4114800" cy="590867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6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90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3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70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90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2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100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1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80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7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90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2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80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638800" y="2286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7" name="Rectangle 6"/>
          <p:cNvSpPr/>
          <p:nvPr/>
        </p:nvSpPr>
        <p:spPr>
          <a:xfrm>
            <a:off x="5638800" y="1082675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8" name="Rectangle 7"/>
          <p:cNvSpPr/>
          <p:nvPr/>
        </p:nvSpPr>
        <p:spPr>
          <a:xfrm>
            <a:off x="5616575" y="1927225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9" name="Rectangle 8"/>
          <p:cNvSpPr/>
          <p:nvPr/>
        </p:nvSpPr>
        <p:spPr>
          <a:xfrm>
            <a:off x="5616575" y="2733675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0" name="Rectangle 9"/>
          <p:cNvSpPr/>
          <p:nvPr/>
        </p:nvSpPr>
        <p:spPr>
          <a:xfrm>
            <a:off x="5640388" y="3592513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1" name="Rectangle 10"/>
          <p:cNvSpPr/>
          <p:nvPr/>
        </p:nvSpPr>
        <p:spPr>
          <a:xfrm>
            <a:off x="5640388" y="44196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2" name="Rectangle 11"/>
          <p:cNvSpPr/>
          <p:nvPr/>
        </p:nvSpPr>
        <p:spPr>
          <a:xfrm>
            <a:off x="5672138" y="52578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6375" y="111125"/>
            <a:ext cx="3603625" cy="5908675"/>
          </a:xfrm>
          <a:prstGeom prst="rect">
            <a:avLst/>
          </a:prstGeom>
          <a:solidFill>
            <a:schemeClr val="bg2">
              <a:lumMod val="50000"/>
            </a:schemeClr>
          </a:solidFill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6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20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80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30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100 -70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5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40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90 - 50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60 - 30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70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50 =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114800" y="168275"/>
            <a:ext cx="4572000" cy="590867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6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0 -    =20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7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=30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0 -    =40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 -60 =30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-20 =80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 - 30=40 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- 40=40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638800" y="2286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7" name="Rectangle 6"/>
          <p:cNvSpPr/>
          <p:nvPr/>
        </p:nvSpPr>
        <p:spPr>
          <a:xfrm>
            <a:off x="5638800" y="1082675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8" name="Rectangle 7"/>
          <p:cNvSpPr/>
          <p:nvPr/>
        </p:nvSpPr>
        <p:spPr>
          <a:xfrm>
            <a:off x="5616575" y="1927225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9" name="Rectangle 8"/>
          <p:cNvSpPr/>
          <p:nvPr/>
        </p:nvSpPr>
        <p:spPr>
          <a:xfrm>
            <a:off x="4419600" y="2754313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0" name="Rectangle 9"/>
          <p:cNvSpPr/>
          <p:nvPr/>
        </p:nvSpPr>
        <p:spPr>
          <a:xfrm>
            <a:off x="4419600" y="3592513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1" name="Rectangle 10"/>
          <p:cNvSpPr/>
          <p:nvPr/>
        </p:nvSpPr>
        <p:spPr>
          <a:xfrm>
            <a:off x="4419600" y="4430713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2" name="Rectangle 11"/>
          <p:cNvSpPr/>
          <p:nvPr/>
        </p:nvSpPr>
        <p:spPr>
          <a:xfrm>
            <a:off x="4441825" y="5273675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>
            <a:spLocks noChangeArrowheads="1"/>
          </p:cNvSpPr>
          <p:nvPr/>
        </p:nvSpPr>
        <p:spPr bwMode="auto">
          <a:xfrm>
            <a:off x="457200" y="239713"/>
            <a:ext cx="4445000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l-GR" sz="3600">
                <a:latin typeface="Comic Sans MS" pitchFamily="66" charset="0"/>
              </a:rPr>
              <a:t>Ποιος αριθμός είναι;</a:t>
            </a:r>
            <a:endParaRPr lang="en-US" sz="3600">
              <a:latin typeface="Comic Sans MS" pitchFamily="66" charset="0"/>
            </a:endParaRPr>
          </a:p>
        </p:txBody>
      </p:sp>
      <p:pic>
        <p:nvPicPr>
          <p:cNvPr id="5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487363" y="1143000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6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876300" y="1143000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8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295400" y="1165225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9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752600" y="1143000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Cube 9"/>
          <p:cNvSpPr/>
          <p:nvPr/>
        </p:nvSpPr>
        <p:spPr>
          <a:xfrm>
            <a:off x="2298700" y="2209800"/>
            <a:ext cx="381000" cy="319088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1" name="Cube 10"/>
          <p:cNvSpPr/>
          <p:nvPr/>
        </p:nvSpPr>
        <p:spPr>
          <a:xfrm>
            <a:off x="2828925" y="2212975"/>
            <a:ext cx="381000" cy="317500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2" name="Cube 11"/>
          <p:cNvSpPr/>
          <p:nvPr/>
        </p:nvSpPr>
        <p:spPr>
          <a:xfrm>
            <a:off x="2298700" y="1819275"/>
            <a:ext cx="381000" cy="319088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3" name="Cube 12"/>
          <p:cNvSpPr/>
          <p:nvPr/>
        </p:nvSpPr>
        <p:spPr>
          <a:xfrm>
            <a:off x="2882900" y="1803400"/>
            <a:ext cx="381000" cy="317500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4" name="Cube 13"/>
          <p:cNvSpPr/>
          <p:nvPr/>
        </p:nvSpPr>
        <p:spPr>
          <a:xfrm>
            <a:off x="2328863" y="1371600"/>
            <a:ext cx="381000" cy="319088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5" name="Cube 14"/>
          <p:cNvSpPr/>
          <p:nvPr/>
        </p:nvSpPr>
        <p:spPr>
          <a:xfrm>
            <a:off x="2882900" y="1371600"/>
            <a:ext cx="381000" cy="319088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1128713" y="2895600"/>
            <a:ext cx="1581150" cy="6096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4800" b="1" dirty="0">
                <a:solidFill>
                  <a:srgbClr val="FF0000"/>
                </a:solidFill>
                <a:latin typeface="Comic Sans MS" panose="030F0702030302020204" pitchFamily="66" charset="0"/>
              </a:rPr>
              <a:t>46</a:t>
            </a:r>
            <a:endParaRPr lang="en-US" sz="4800" b="1" dirty="0">
              <a:solidFill>
                <a:srgbClr val="FF0000"/>
              </a:solidFill>
              <a:latin typeface="Comic Sans MS" panose="030F0702030302020204" pitchFamily="66" charset="0"/>
            </a:endParaRPr>
          </a:p>
        </p:txBody>
      </p:sp>
      <p:pic>
        <p:nvPicPr>
          <p:cNvPr id="17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040313" y="1165225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8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383213" y="1176338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9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791200" y="1177925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0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172200" y="1176338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1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583363" y="1189038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2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934200" y="1189038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3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315200" y="1176338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4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696200" y="1165225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5" name="Cube 24"/>
          <p:cNvSpPr/>
          <p:nvPr/>
        </p:nvSpPr>
        <p:spPr>
          <a:xfrm>
            <a:off x="8153400" y="2176463"/>
            <a:ext cx="381000" cy="319087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6" name="Cube 25"/>
          <p:cNvSpPr/>
          <p:nvPr/>
        </p:nvSpPr>
        <p:spPr>
          <a:xfrm>
            <a:off x="8153400" y="1706563"/>
            <a:ext cx="381000" cy="317500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5691188" y="2895600"/>
            <a:ext cx="1579562" cy="6096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4800" b="1" dirty="0">
                <a:solidFill>
                  <a:srgbClr val="FF0000"/>
                </a:solidFill>
                <a:latin typeface="Comic Sans MS" panose="030F0702030302020204" pitchFamily="66" charset="0"/>
              </a:rPr>
              <a:t>82</a:t>
            </a:r>
            <a:endParaRPr lang="en-US" sz="4800" b="1" dirty="0">
              <a:solidFill>
                <a:srgbClr val="FF0000"/>
              </a:solidFill>
              <a:latin typeface="Comic Sans MS" panose="030F0702030302020204" pitchFamily="66" charset="0"/>
            </a:endParaRPr>
          </a:p>
        </p:txBody>
      </p:sp>
      <p:pic>
        <p:nvPicPr>
          <p:cNvPr id="28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487363" y="4267200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9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895350" y="4267200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30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295400" y="4267200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31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657350" y="4267200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32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951038" y="4267200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33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328863" y="4267200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4" name="Rectangle 33"/>
          <p:cNvSpPr/>
          <p:nvPr/>
        </p:nvSpPr>
        <p:spPr>
          <a:xfrm>
            <a:off x="719138" y="5867400"/>
            <a:ext cx="1579562" cy="6096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4800" b="1" dirty="0">
                <a:solidFill>
                  <a:srgbClr val="FF0000"/>
                </a:solidFill>
                <a:latin typeface="Comic Sans MS" panose="030F0702030302020204" pitchFamily="66" charset="0"/>
              </a:rPr>
              <a:t>60</a:t>
            </a:r>
            <a:endParaRPr lang="en-US" sz="4800" b="1" dirty="0">
              <a:solidFill>
                <a:srgbClr val="FF0000"/>
              </a:solidFill>
              <a:latin typeface="Comic Sans MS" panose="030F0702030302020204" pitchFamily="66" charset="0"/>
            </a:endParaRPr>
          </a:p>
        </p:txBody>
      </p:sp>
      <p:pic>
        <p:nvPicPr>
          <p:cNvPr id="35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4902200" y="4270375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36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383213" y="4265613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37" name="Picture 9" descr="dekada1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729288" y="4265613"/>
            <a:ext cx="190500" cy="1352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8" name="Cube 37"/>
          <p:cNvSpPr/>
          <p:nvPr/>
        </p:nvSpPr>
        <p:spPr>
          <a:xfrm>
            <a:off x="6076950" y="4265613"/>
            <a:ext cx="381000" cy="319087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9" name="Cube 38"/>
          <p:cNvSpPr/>
          <p:nvPr/>
        </p:nvSpPr>
        <p:spPr>
          <a:xfrm>
            <a:off x="6076950" y="4783138"/>
            <a:ext cx="381000" cy="317500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0" name="Cube 39"/>
          <p:cNvSpPr/>
          <p:nvPr/>
        </p:nvSpPr>
        <p:spPr>
          <a:xfrm>
            <a:off x="6615113" y="4265613"/>
            <a:ext cx="381000" cy="319087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1" name="Cube 40"/>
          <p:cNvSpPr/>
          <p:nvPr/>
        </p:nvSpPr>
        <p:spPr>
          <a:xfrm>
            <a:off x="6610350" y="4783138"/>
            <a:ext cx="381000" cy="317500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2" name="Cube 41"/>
          <p:cNvSpPr/>
          <p:nvPr/>
        </p:nvSpPr>
        <p:spPr>
          <a:xfrm>
            <a:off x="7219950" y="4265613"/>
            <a:ext cx="381000" cy="319087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3" name="Cube 42"/>
          <p:cNvSpPr/>
          <p:nvPr/>
        </p:nvSpPr>
        <p:spPr>
          <a:xfrm>
            <a:off x="7219950" y="4760913"/>
            <a:ext cx="381000" cy="319087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4" name="Cube 43"/>
          <p:cNvSpPr/>
          <p:nvPr/>
        </p:nvSpPr>
        <p:spPr>
          <a:xfrm>
            <a:off x="7791450" y="4265613"/>
            <a:ext cx="381000" cy="319087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5" name="Cube 44"/>
          <p:cNvSpPr/>
          <p:nvPr/>
        </p:nvSpPr>
        <p:spPr>
          <a:xfrm>
            <a:off x="7791450" y="4760913"/>
            <a:ext cx="381000" cy="319087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6" name="Cube 45"/>
          <p:cNvSpPr/>
          <p:nvPr/>
        </p:nvSpPr>
        <p:spPr>
          <a:xfrm>
            <a:off x="8348663" y="4492625"/>
            <a:ext cx="381000" cy="319088"/>
          </a:xfrm>
          <a:prstGeom prst="cub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6076950" y="5715000"/>
            <a:ext cx="1579563" cy="6096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4800" b="1" dirty="0">
                <a:solidFill>
                  <a:srgbClr val="FF0000"/>
                </a:solidFill>
                <a:latin typeface="Comic Sans MS" panose="030F0702030302020204" pitchFamily="66" charset="0"/>
              </a:rPr>
              <a:t>39</a:t>
            </a:r>
            <a:endParaRPr lang="en-US" sz="4800" b="1" dirty="0">
              <a:solidFill>
                <a:srgbClr val="FF0000"/>
              </a:solidFill>
              <a:latin typeface="Comic Sans MS" panose="030F0702030302020204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9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2" dur="2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8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1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4" dur="2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2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2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3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05" dur="2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6" presetID="6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08" dur="2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9" presetID="6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11" dur="2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2" presetID="6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14" dur="2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5" presetID="6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17" dur="2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8" presetID="6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20" dur="2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6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7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4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6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7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8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0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1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2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44" dur="2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5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47" dur="2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0" dur="2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1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3" dur="2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4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6" dur="2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7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9" dur="2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0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62" dur="2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65" dur="2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68" dur="2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9" fill="hold">
                      <p:stCondLst>
                        <p:cond delay="indefinite"/>
                      </p:stCondLst>
                      <p:childTnLst>
                        <p:par>
                          <p:cTn id="170" fill="hold">
                            <p:stCondLst>
                              <p:cond delay="0"/>
                            </p:stCondLst>
                            <p:childTnLst>
                              <p:par>
                                <p:cTn id="171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3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4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5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25" grpId="0" animBg="1"/>
      <p:bldP spid="26" grpId="0" animBg="1"/>
      <p:bldP spid="27" grpId="0" animBg="1"/>
      <p:bldP spid="34" grpId="0" animBg="1"/>
      <p:bldP spid="38" grpId="0" animBg="1"/>
      <p:bldP spid="39" grpId="0" animBg="1"/>
      <p:bldP spid="40" grpId="0" animBg="1"/>
      <p:bldP spid="41" grpId="0" animBg="1"/>
      <p:bldP spid="42" grpId="0" animBg="1"/>
      <p:bldP spid="43" grpId="0" animBg="1"/>
      <p:bldP spid="44" grpId="0" animBg="1"/>
      <p:bldP spid="45" grpId="0" animBg="1"/>
      <p:bldP spid="46" grpId="0" animBg="1"/>
      <p:bldP spid="47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/>
        </p:nvCxnSpPr>
        <p:spPr>
          <a:xfrm>
            <a:off x="609600" y="914400"/>
            <a:ext cx="1981200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1524000" y="533400"/>
            <a:ext cx="0" cy="137160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>
            <a:spLocks noChangeArrowheads="1"/>
          </p:cNvSpPr>
          <p:nvPr/>
        </p:nvSpPr>
        <p:spPr bwMode="auto">
          <a:xfrm>
            <a:off x="831850" y="314325"/>
            <a:ext cx="55245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/>
            <a:r>
              <a:rPr lang="el-GR" sz="3600" b="1">
                <a:latin typeface="Comic Sans MS" pitchFamily="66" charset="0"/>
              </a:rPr>
              <a:t>Δ</a:t>
            </a:r>
            <a:endParaRPr lang="en-US" sz="3600" b="1">
              <a:latin typeface="Comic Sans MS" pitchFamily="66" charset="0"/>
            </a:endParaRPr>
          </a:p>
        </p:txBody>
      </p:sp>
      <p:sp>
        <p:nvSpPr>
          <p:cNvPr id="13" name="TextBox 12"/>
          <p:cNvSpPr txBox="1">
            <a:spLocks noChangeArrowheads="1"/>
          </p:cNvSpPr>
          <p:nvPr/>
        </p:nvSpPr>
        <p:spPr bwMode="auto">
          <a:xfrm>
            <a:off x="1731963" y="314325"/>
            <a:ext cx="592137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/>
            <a:r>
              <a:rPr lang="el-GR" sz="3600" b="1">
                <a:latin typeface="Comic Sans MS" pitchFamily="66" charset="0"/>
              </a:rPr>
              <a:t>Μ</a:t>
            </a:r>
            <a:endParaRPr lang="en-US" sz="3600" b="1">
              <a:latin typeface="Comic Sans MS" pitchFamily="66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800100" y="2209800"/>
            <a:ext cx="15240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3600" dirty="0">
                <a:solidFill>
                  <a:srgbClr val="FF0000"/>
                </a:solidFill>
                <a:latin typeface="Comic Sans MS" panose="030F0702030302020204" pitchFamily="66" charset="0"/>
              </a:rPr>
              <a:t>74</a:t>
            </a:r>
            <a:endParaRPr lang="en-US" sz="3600" dirty="0">
              <a:solidFill>
                <a:srgbClr val="FF0000"/>
              </a:solidFill>
              <a:latin typeface="Comic Sans MS" panose="030F0702030302020204" pitchFamily="66" charset="0"/>
            </a:endParaRPr>
          </a:p>
        </p:txBody>
      </p:sp>
      <p:cxnSp>
        <p:nvCxnSpPr>
          <p:cNvPr id="15" name="Straight Connector 14"/>
          <p:cNvCxnSpPr/>
          <p:nvPr/>
        </p:nvCxnSpPr>
        <p:spPr>
          <a:xfrm>
            <a:off x="4648200" y="914400"/>
            <a:ext cx="1981200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5486400" y="533400"/>
            <a:ext cx="0" cy="137160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>
            <a:spLocks noChangeArrowheads="1"/>
          </p:cNvSpPr>
          <p:nvPr/>
        </p:nvSpPr>
        <p:spPr bwMode="auto">
          <a:xfrm>
            <a:off x="4648200" y="314325"/>
            <a:ext cx="55245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/>
            <a:r>
              <a:rPr lang="el-GR" sz="3600" b="1">
                <a:latin typeface="Comic Sans MS" pitchFamily="66" charset="0"/>
              </a:rPr>
              <a:t>Δ</a:t>
            </a:r>
            <a:endParaRPr lang="en-US" sz="3600" b="1">
              <a:latin typeface="Comic Sans MS" pitchFamily="66" charset="0"/>
            </a:endParaRPr>
          </a:p>
        </p:txBody>
      </p:sp>
      <p:sp>
        <p:nvSpPr>
          <p:cNvPr id="18" name="TextBox 17"/>
          <p:cNvSpPr txBox="1">
            <a:spLocks noChangeArrowheads="1"/>
          </p:cNvSpPr>
          <p:nvPr/>
        </p:nvSpPr>
        <p:spPr bwMode="auto">
          <a:xfrm>
            <a:off x="5715000" y="268288"/>
            <a:ext cx="592138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/>
            <a:r>
              <a:rPr lang="el-GR" sz="3600" b="1">
                <a:latin typeface="Comic Sans MS" pitchFamily="66" charset="0"/>
              </a:rPr>
              <a:t>Μ</a:t>
            </a:r>
            <a:endParaRPr lang="en-US" sz="3600" b="1">
              <a:latin typeface="Comic Sans MS" pitchFamily="66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4783138" y="2122488"/>
            <a:ext cx="15240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3600" dirty="0">
                <a:solidFill>
                  <a:srgbClr val="FF0000"/>
                </a:solidFill>
                <a:latin typeface="Comic Sans MS" panose="030F0702030302020204" pitchFamily="66" charset="0"/>
              </a:rPr>
              <a:t>49</a:t>
            </a:r>
            <a:endParaRPr lang="en-US" sz="3600" dirty="0">
              <a:solidFill>
                <a:srgbClr val="FF0000"/>
              </a:solidFill>
              <a:latin typeface="Comic Sans MS" panose="030F0702030302020204" pitchFamily="66" charset="0"/>
            </a:endParaRPr>
          </a:p>
        </p:txBody>
      </p:sp>
      <p:cxnSp>
        <p:nvCxnSpPr>
          <p:cNvPr id="20" name="Straight Connector 19"/>
          <p:cNvCxnSpPr/>
          <p:nvPr/>
        </p:nvCxnSpPr>
        <p:spPr>
          <a:xfrm flipV="1">
            <a:off x="1654175" y="3810000"/>
            <a:ext cx="0" cy="137160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V="1">
            <a:off x="5545138" y="3683000"/>
            <a:ext cx="0" cy="137160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762000" y="4114800"/>
            <a:ext cx="1981200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4648200" y="4114800"/>
            <a:ext cx="1981200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>
            <a:spLocks noChangeArrowheads="1"/>
          </p:cNvSpPr>
          <p:nvPr/>
        </p:nvSpPr>
        <p:spPr bwMode="auto">
          <a:xfrm>
            <a:off x="4767263" y="3581400"/>
            <a:ext cx="55245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/>
            <a:r>
              <a:rPr lang="el-GR" sz="3600" b="1">
                <a:latin typeface="Comic Sans MS" pitchFamily="66" charset="0"/>
              </a:rPr>
              <a:t>Δ</a:t>
            </a:r>
            <a:endParaRPr lang="en-US" sz="3600" b="1">
              <a:latin typeface="Comic Sans MS" pitchFamily="66" charset="0"/>
            </a:endParaRPr>
          </a:p>
        </p:txBody>
      </p:sp>
      <p:sp>
        <p:nvSpPr>
          <p:cNvPr id="25" name="TextBox 24"/>
          <p:cNvSpPr txBox="1">
            <a:spLocks noChangeArrowheads="1"/>
          </p:cNvSpPr>
          <p:nvPr/>
        </p:nvSpPr>
        <p:spPr bwMode="auto">
          <a:xfrm>
            <a:off x="1006475" y="3581400"/>
            <a:ext cx="55245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/>
            <a:r>
              <a:rPr lang="el-GR" sz="3600" b="1">
                <a:latin typeface="Comic Sans MS" pitchFamily="66" charset="0"/>
              </a:rPr>
              <a:t>Δ</a:t>
            </a:r>
            <a:endParaRPr lang="en-US" sz="3600" b="1">
              <a:latin typeface="Comic Sans MS" pitchFamily="66" charset="0"/>
            </a:endParaRPr>
          </a:p>
        </p:txBody>
      </p:sp>
      <p:sp>
        <p:nvSpPr>
          <p:cNvPr id="26" name="TextBox 25"/>
          <p:cNvSpPr txBox="1">
            <a:spLocks noChangeArrowheads="1"/>
          </p:cNvSpPr>
          <p:nvPr/>
        </p:nvSpPr>
        <p:spPr bwMode="auto">
          <a:xfrm>
            <a:off x="1809750" y="3546475"/>
            <a:ext cx="592138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/>
            <a:r>
              <a:rPr lang="el-GR" sz="3600" b="1">
                <a:latin typeface="Comic Sans MS" pitchFamily="66" charset="0"/>
              </a:rPr>
              <a:t>Μ</a:t>
            </a:r>
            <a:endParaRPr lang="en-US" sz="3600" b="1">
              <a:latin typeface="Comic Sans MS" pitchFamily="66" charset="0"/>
            </a:endParaRPr>
          </a:p>
        </p:txBody>
      </p:sp>
      <p:sp>
        <p:nvSpPr>
          <p:cNvPr id="27" name="TextBox 26"/>
          <p:cNvSpPr txBox="1">
            <a:spLocks noChangeArrowheads="1"/>
          </p:cNvSpPr>
          <p:nvPr/>
        </p:nvSpPr>
        <p:spPr bwMode="auto">
          <a:xfrm>
            <a:off x="5715000" y="3546475"/>
            <a:ext cx="592138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r"/>
            <a:r>
              <a:rPr lang="el-GR" sz="3600" b="1">
                <a:latin typeface="Comic Sans MS" pitchFamily="66" charset="0"/>
              </a:rPr>
              <a:t>Μ</a:t>
            </a:r>
            <a:endParaRPr lang="en-US" sz="3600" b="1">
              <a:latin typeface="Comic Sans MS" pitchFamily="66" charset="0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989013" y="5410200"/>
            <a:ext cx="15240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3600" dirty="0">
                <a:solidFill>
                  <a:srgbClr val="FF0000"/>
                </a:solidFill>
                <a:latin typeface="Comic Sans MS" panose="030F0702030302020204" pitchFamily="66" charset="0"/>
              </a:rPr>
              <a:t>98</a:t>
            </a:r>
            <a:endParaRPr lang="en-US" sz="3600" dirty="0">
              <a:solidFill>
                <a:srgbClr val="FF0000"/>
              </a:solidFill>
              <a:latin typeface="Comic Sans MS" panose="030F0702030302020204" pitchFamily="66" charset="0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4876800" y="5356225"/>
            <a:ext cx="15240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3600" dirty="0">
                <a:solidFill>
                  <a:srgbClr val="FF0000"/>
                </a:solidFill>
                <a:latin typeface="Comic Sans MS" panose="030F0702030302020204" pitchFamily="66" charset="0"/>
              </a:rPr>
              <a:t>30</a:t>
            </a:r>
            <a:endParaRPr lang="en-US" sz="3600" dirty="0">
              <a:solidFill>
                <a:srgbClr val="FF0000"/>
              </a:solidFill>
              <a:latin typeface="Comic Sans MS" panose="030F0702030302020204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 animBg="1"/>
      <p:bldP spid="17" grpId="0"/>
      <p:bldP spid="18" grpId="0"/>
      <p:bldP spid="19" grpId="0" animBg="1"/>
      <p:bldP spid="24" grpId="0"/>
      <p:bldP spid="25" grpId="0"/>
      <p:bldP spid="26" grpId="0"/>
      <p:bldP spid="27" grpId="0"/>
      <p:bldP spid="28" grpId="0" animBg="1"/>
      <p:bldP spid="29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6375" y="111125"/>
            <a:ext cx="2760663" cy="5908675"/>
          </a:xfrm>
          <a:prstGeom prst="rect">
            <a:avLst/>
          </a:prstGeom>
          <a:solidFill>
            <a:schemeClr val="bg2">
              <a:lumMod val="50000"/>
            </a:schemeClr>
          </a:solidFill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50 + 6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70 + 3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30 + 9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40 + 4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90 + 2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60 + 5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20 + 7 =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352800" y="111125"/>
            <a:ext cx="3803650" cy="590867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6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69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9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96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47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2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22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8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84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7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0 +    = 73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50 +    = 58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900613" y="188913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7" name="Rectangle 6"/>
          <p:cNvSpPr/>
          <p:nvPr/>
        </p:nvSpPr>
        <p:spPr>
          <a:xfrm>
            <a:off x="4900613" y="10668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8" name="Rectangle 7"/>
          <p:cNvSpPr/>
          <p:nvPr/>
        </p:nvSpPr>
        <p:spPr>
          <a:xfrm>
            <a:off x="4900613" y="19050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9" name="Rectangle 8"/>
          <p:cNvSpPr/>
          <p:nvPr/>
        </p:nvSpPr>
        <p:spPr>
          <a:xfrm>
            <a:off x="4900613" y="2722563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0" name="Rectangle 9"/>
          <p:cNvSpPr/>
          <p:nvPr/>
        </p:nvSpPr>
        <p:spPr>
          <a:xfrm>
            <a:off x="4900613" y="35814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1" name="Rectangle 10"/>
          <p:cNvSpPr/>
          <p:nvPr/>
        </p:nvSpPr>
        <p:spPr>
          <a:xfrm>
            <a:off x="4900613" y="44196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2" name="Rectangle 11"/>
          <p:cNvSpPr/>
          <p:nvPr/>
        </p:nvSpPr>
        <p:spPr>
          <a:xfrm>
            <a:off x="4900613" y="52578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extBox 3"/>
          <p:cNvSpPr txBox="1">
            <a:spLocks noChangeArrowheads="1"/>
          </p:cNvSpPr>
          <p:nvPr/>
        </p:nvSpPr>
        <p:spPr bwMode="auto">
          <a:xfrm>
            <a:off x="1524000" y="207963"/>
            <a:ext cx="5014913" cy="5908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l-GR" sz="5400">
                <a:latin typeface="Comic Sans MS" pitchFamily="66" charset="0"/>
                <a:cs typeface="Times New Roman" pitchFamily="18" charset="0"/>
              </a:rPr>
              <a:t>    + 9 = 69</a:t>
            </a:r>
          </a:p>
          <a:p>
            <a:r>
              <a:rPr lang="el-GR" sz="5400">
                <a:latin typeface="Comic Sans MS" pitchFamily="66" charset="0"/>
                <a:cs typeface="Times New Roman" pitchFamily="18" charset="0"/>
              </a:rPr>
              <a:t>    + 6 = 96</a:t>
            </a:r>
          </a:p>
          <a:p>
            <a:r>
              <a:rPr lang="el-GR" sz="5400">
                <a:latin typeface="Comic Sans MS" pitchFamily="66" charset="0"/>
                <a:cs typeface="Times New Roman" pitchFamily="18" charset="0"/>
              </a:rPr>
              <a:t>    + 7 = 47</a:t>
            </a:r>
          </a:p>
          <a:p>
            <a:r>
              <a:rPr lang="el-GR" sz="5400">
                <a:latin typeface="Comic Sans MS" pitchFamily="66" charset="0"/>
                <a:cs typeface="Times New Roman" pitchFamily="18" charset="0"/>
              </a:rPr>
              <a:t>    + 2 = 22</a:t>
            </a:r>
          </a:p>
          <a:p>
            <a:r>
              <a:rPr lang="el-GR" sz="5400">
                <a:latin typeface="Comic Sans MS" pitchFamily="66" charset="0"/>
                <a:cs typeface="Times New Roman" pitchFamily="18" charset="0"/>
              </a:rPr>
              <a:t>    + 4 = 84</a:t>
            </a:r>
          </a:p>
          <a:p>
            <a:r>
              <a:rPr lang="el-GR" sz="5400">
                <a:latin typeface="Comic Sans MS" pitchFamily="66" charset="0"/>
                <a:cs typeface="Times New Roman" pitchFamily="18" charset="0"/>
              </a:rPr>
              <a:t>    + 3 = 73</a:t>
            </a:r>
          </a:p>
          <a:p>
            <a:r>
              <a:rPr lang="el-GR" sz="5400">
                <a:latin typeface="Comic Sans MS" pitchFamily="66" charset="0"/>
                <a:cs typeface="Times New Roman" pitchFamily="18" charset="0"/>
              </a:rPr>
              <a:t>    + 8 = 58</a:t>
            </a:r>
          </a:p>
        </p:txBody>
      </p:sp>
      <p:sp>
        <p:nvSpPr>
          <p:cNvPr id="5" name="Rectangle 4"/>
          <p:cNvSpPr/>
          <p:nvPr/>
        </p:nvSpPr>
        <p:spPr>
          <a:xfrm>
            <a:off x="1676400" y="304800"/>
            <a:ext cx="6096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6" name="Rectangle 5"/>
          <p:cNvSpPr/>
          <p:nvPr/>
        </p:nvSpPr>
        <p:spPr>
          <a:xfrm>
            <a:off x="1676400" y="1143000"/>
            <a:ext cx="6096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7" name="Rectangle 6"/>
          <p:cNvSpPr/>
          <p:nvPr/>
        </p:nvSpPr>
        <p:spPr>
          <a:xfrm>
            <a:off x="1676400" y="1981200"/>
            <a:ext cx="6096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8" name="Rectangle 7"/>
          <p:cNvSpPr/>
          <p:nvPr/>
        </p:nvSpPr>
        <p:spPr>
          <a:xfrm>
            <a:off x="1676400" y="2819400"/>
            <a:ext cx="6096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9" name="Rectangle 8"/>
          <p:cNvSpPr/>
          <p:nvPr/>
        </p:nvSpPr>
        <p:spPr>
          <a:xfrm>
            <a:off x="1676400" y="3657600"/>
            <a:ext cx="6096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0" name="Rectangle 9"/>
          <p:cNvSpPr/>
          <p:nvPr/>
        </p:nvSpPr>
        <p:spPr>
          <a:xfrm>
            <a:off x="1677988" y="4495800"/>
            <a:ext cx="6096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1" name="Rectangle 10"/>
          <p:cNvSpPr/>
          <p:nvPr/>
        </p:nvSpPr>
        <p:spPr>
          <a:xfrm>
            <a:off x="1677988" y="5334000"/>
            <a:ext cx="6096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06375" y="111125"/>
            <a:ext cx="3908425" cy="5908675"/>
          </a:xfrm>
          <a:prstGeom prst="rect">
            <a:avLst/>
          </a:prstGeom>
          <a:solidFill>
            <a:schemeClr val="bg2">
              <a:lumMod val="50000"/>
            </a:schemeClr>
          </a:solidFill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56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6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73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3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39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9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45 + 40 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98 - 90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64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20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=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47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7 =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495800" y="111125"/>
            <a:ext cx="3803650" cy="590867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6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5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= 60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9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8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= 8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4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2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= 40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2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9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-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= </a:t>
            </a:r>
            <a:r>
              <a:rPr lang="el-GR" sz="5400" dirty="0">
                <a:latin typeface="Comic Sans MS" pitchFamily="66" charset="0"/>
                <a:cs typeface="Times New Roman" pitchFamily="18" charset="0"/>
              </a:rPr>
              <a:t>9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 - 3= 80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 - 50= 3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5400" dirty="0">
                <a:latin typeface="Comic Sans MS" pitchFamily="66" charset="0"/>
                <a:cs typeface="Times New Roman" pitchFamily="18" charset="0"/>
              </a:rPr>
              <a:t>     -  4= 70</a:t>
            </a:r>
            <a:endParaRPr lang="el-GR" sz="5400" dirty="0">
              <a:latin typeface="Comic Sans MS" pitchFamily="66" charset="0"/>
              <a:cs typeface="Times New Roman" pitchFamily="18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6092825" y="188913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7" name="Rectangle 6"/>
          <p:cNvSpPr/>
          <p:nvPr/>
        </p:nvSpPr>
        <p:spPr>
          <a:xfrm>
            <a:off x="6092825" y="1017588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8" name="Rectangle 7"/>
          <p:cNvSpPr/>
          <p:nvPr/>
        </p:nvSpPr>
        <p:spPr>
          <a:xfrm>
            <a:off x="6092825" y="19050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9" name="Rectangle 8"/>
          <p:cNvSpPr/>
          <p:nvPr/>
        </p:nvSpPr>
        <p:spPr>
          <a:xfrm>
            <a:off x="6092825" y="2722563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0" name="Rectangle 9"/>
          <p:cNvSpPr/>
          <p:nvPr/>
        </p:nvSpPr>
        <p:spPr>
          <a:xfrm>
            <a:off x="4724400" y="3532188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1" name="Rectangle 10"/>
          <p:cNvSpPr/>
          <p:nvPr/>
        </p:nvSpPr>
        <p:spPr>
          <a:xfrm>
            <a:off x="4724400" y="4419600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  <p:sp>
        <p:nvSpPr>
          <p:cNvPr id="12" name="Rectangle 11"/>
          <p:cNvSpPr/>
          <p:nvPr/>
        </p:nvSpPr>
        <p:spPr>
          <a:xfrm>
            <a:off x="4724400" y="5246688"/>
            <a:ext cx="609600" cy="68580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extBox 3"/>
          <p:cNvSpPr txBox="1">
            <a:spLocks noChangeArrowheads="1"/>
          </p:cNvSpPr>
          <p:nvPr/>
        </p:nvSpPr>
        <p:spPr bwMode="auto">
          <a:xfrm>
            <a:off x="0" y="133350"/>
            <a:ext cx="9312275" cy="64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l-GR" sz="3600">
                <a:latin typeface="Comic Sans MS" pitchFamily="66" charset="0"/>
              </a:rPr>
              <a:t>Λέω προβλήματα με τις πιο κάτω εξισώσεις:</a:t>
            </a:r>
            <a:endParaRPr lang="en-US" sz="3600">
              <a:latin typeface="Comic Sans MS" pitchFamily="66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743200" y="1138238"/>
            <a:ext cx="3132138" cy="3970337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3600" dirty="0">
                <a:latin typeface="Comic Sans MS" panose="030F0702030302020204" pitchFamily="66" charset="0"/>
              </a:rPr>
              <a:t>30 + 50 =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 sz="3600" dirty="0">
              <a:latin typeface="Comic Sans MS" panose="030F0702030302020204" pitchFamily="66" charset="0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3600" dirty="0">
                <a:latin typeface="Comic Sans MS" panose="030F0702030302020204" pitchFamily="66" charset="0"/>
              </a:rPr>
              <a:t>40 + 8 =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 sz="3600" dirty="0">
              <a:latin typeface="Comic Sans MS" panose="030F0702030302020204" pitchFamily="66" charset="0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3600" dirty="0">
                <a:latin typeface="Comic Sans MS" panose="030F0702030302020204" pitchFamily="66" charset="0"/>
              </a:rPr>
              <a:t>90 – 40 =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l-GR" sz="3600" dirty="0">
              <a:latin typeface="Comic Sans MS" panose="030F0702030302020204" pitchFamily="66" charset="0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l-GR" sz="3600" dirty="0">
                <a:latin typeface="Comic Sans MS" panose="030F0702030302020204" pitchFamily="66" charset="0"/>
              </a:rPr>
              <a:t>73 – 3 =</a:t>
            </a:r>
            <a:endParaRPr lang="en-US" sz="3600" dirty="0">
              <a:latin typeface="Comic Sans MS" panose="030F0702030302020204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173</Words>
  <Application>Microsoft Office PowerPoint</Application>
  <PresentationFormat>On-screen Show (4:3)</PresentationFormat>
  <Paragraphs>95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Calibri</vt:lpstr>
      <vt:lpstr>Arial</vt:lpstr>
      <vt:lpstr>Comic Sans MS</vt:lpstr>
      <vt:lpstr>Times New Roman</vt:lpstr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yiallouros</dc:creator>
  <cp:lastModifiedBy>.</cp:lastModifiedBy>
  <cp:revision>5</cp:revision>
  <dcterms:created xsi:type="dcterms:W3CDTF">2014-01-08T14:10:56Z</dcterms:created>
  <dcterms:modified xsi:type="dcterms:W3CDTF">2020-03-17T12:31:31Z</dcterms:modified>
</cp:coreProperties>
</file>